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65" r:id="rId4"/>
    <p:sldId id="259" r:id="rId5"/>
    <p:sldId id="257" r:id="rId6"/>
    <p:sldId id="258" r:id="rId7"/>
    <p:sldId id="260" r:id="rId8"/>
    <p:sldId id="261" r:id="rId9"/>
    <p:sldId id="262" r:id="rId10"/>
    <p:sldId id="287" r:id="rId11"/>
    <p:sldId id="263" r:id="rId12"/>
    <p:sldId id="264" r:id="rId13"/>
    <p:sldId id="268" r:id="rId14"/>
    <p:sldId id="272" r:id="rId15"/>
    <p:sldId id="269" r:id="rId16"/>
    <p:sldId id="270" r:id="rId17"/>
    <p:sldId id="271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6" r:id="rId28"/>
    <p:sldId id="290" r:id="rId29"/>
    <p:sldId id="291" r:id="rId30"/>
    <p:sldId id="284" r:id="rId31"/>
    <p:sldId id="289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5D00"/>
    <a:srgbClr val="921C04"/>
    <a:srgbClr val="967200"/>
    <a:srgbClr val="9A7500"/>
    <a:srgbClr val="DAA600"/>
    <a:srgbClr val="F8F8F8"/>
    <a:srgbClr val="C6B07E"/>
    <a:srgbClr val="B00000"/>
    <a:srgbClr val="D09E00"/>
    <a:srgbClr val="2473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19" autoAdjust="0"/>
    <p:restoredTop sz="94624" autoAdjust="0"/>
  </p:normalViewPr>
  <p:slideViewPr>
    <p:cSldViewPr>
      <p:cViewPr>
        <p:scale>
          <a:sx n="60" d="100"/>
          <a:sy n="60" d="100"/>
        </p:scale>
        <p:origin x="-126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BADFEE-B6E5-4B3D-8A5A-E34404835766}" type="datetimeFigureOut">
              <a:rPr lang="fr-FR" smtClean="0"/>
              <a:pPr/>
              <a:t>15/10/2020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45494E-10F8-408C-A06D-3EC120D8E1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es.mesrs.dz/webono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7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15.xml"/><Relationship Id="rId10" Type="http://schemas.openxmlformats.org/officeDocument/2006/relationships/slide" Target="slide12.xml"/><Relationship Id="rId19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-bejaia.dz/" TargetMode="External"/><Relationship Id="rId2" Type="http://schemas.openxmlformats.org/officeDocument/2006/relationships/hyperlink" Target="http://www.doub-elkseur.dz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b-elkseur.dz/" TargetMode="External"/><Relationship Id="rId2" Type="http://schemas.openxmlformats.org/officeDocument/2006/relationships/hyperlink" Target="http://www.dou-bejaia.dz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progres.mesrs.dz/webonou/" TargetMode="External"/><Relationship Id="rId4" Type="http://schemas.openxmlformats.org/officeDocument/2006/relationships/hyperlink" Target="https://progres.mesrs.dz/webono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14542" y="2500306"/>
            <a:ext cx="6986614" cy="1928826"/>
          </a:xfrm>
          <a:solidFill>
            <a:srgbClr val="967200"/>
          </a:solidFill>
          <a:ln w="31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chemeClr val="bg1"/>
                </a:solidFill>
              </a:rPr>
              <a:t>        Inscriptions</a:t>
            </a:r>
            <a:r>
              <a:rPr lang="fr-FR" dirty="0" smtClean="0">
                <a:solidFill>
                  <a:schemeClr val="bg1"/>
                </a:solidFill>
              </a:rPr>
              <a:t>                                 </a:t>
            </a:r>
            <a:r>
              <a:rPr lang="fr-FR" sz="2000" dirty="0" smtClean="0">
                <a:solidFill>
                  <a:schemeClr val="bg1"/>
                </a:solidFill>
              </a:rPr>
              <a:t>aux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4900" b="1" dirty="0" smtClean="0">
                <a:solidFill>
                  <a:schemeClr val="bg1"/>
                </a:solidFill>
              </a:rPr>
              <a:t>Œuvres Universitaires</a:t>
            </a:r>
            <a:r>
              <a:rPr lang="fr-FR" dirty="0" smtClean="0">
                <a:solidFill>
                  <a:schemeClr val="bg1"/>
                </a:solidFill>
              </a:rPr>
              <a:t>                            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             de  la </a:t>
            </a:r>
            <a:r>
              <a:rPr lang="fr-FR" sz="3600" b="1" dirty="0" smtClean="0">
                <a:solidFill>
                  <a:schemeClr val="bg1"/>
                </a:solidFill>
              </a:rPr>
              <a:t>Wilaya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de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BEJAIA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8852" y="4500570"/>
            <a:ext cx="6115048" cy="1428760"/>
          </a:xfrm>
          <a:noFill/>
          <a:ln w="6350">
            <a:solidFill>
              <a:srgbClr val="9672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</a:rPr>
              <a:t>Au profit</a:t>
            </a:r>
          </a:p>
          <a:p>
            <a:pPr algn="ctr"/>
            <a:r>
              <a:rPr lang="fr-FR" sz="4800" b="1" dirty="0" smtClean="0">
                <a:solidFill>
                  <a:srgbClr val="967200"/>
                </a:solidFill>
              </a:rPr>
              <a:t>Bacheliers 2020 </a:t>
            </a:r>
            <a:endParaRPr lang="fr-FR" sz="4800" b="1" dirty="0">
              <a:solidFill>
                <a:srgbClr val="9672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9190" y="285728"/>
            <a:ext cx="400052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71414"/>
            <a:ext cx="3143272" cy="93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9A7500"/>
                </a:solidFill>
              </a:rPr>
              <a:t>Directions </a:t>
            </a:r>
          </a:p>
          <a:p>
            <a:pPr algn="ctr"/>
            <a:r>
              <a:rPr lang="fr-FR" b="1" dirty="0" smtClean="0">
                <a:solidFill>
                  <a:srgbClr val="9A7500"/>
                </a:solidFill>
              </a:rPr>
              <a:t>Œuvres Universitaires </a:t>
            </a:r>
          </a:p>
          <a:p>
            <a:pPr algn="ctr"/>
            <a:r>
              <a:rPr lang="fr-FR" b="1" dirty="0" smtClean="0">
                <a:solidFill>
                  <a:srgbClr val="9A7500"/>
                </a:solidFill>
              </a:rPr>
              <a:t>BEJAIA</a:t>
            </a:r>
            <a:r>
              <a:rPr lang="fr-FR" dirty="0" smtClean="0">
                <a:solidFill>
                  <a:srgbClr val="9A7500"/>
                </a:solidFill>
              </a:rPr>
              <a:t> &amp; </a:t>
            </a:r>
            <a:r>
              <a:rPr lang="fr-FR" b="1" dirty="0" smtClean="0">
                <a:solidFill>
                  <a:srgbClr val="9A7500"/>
                </a:solidFill>
              </a:rPr>
              <a:t>ELKSEUR</a:t>
            </a:r>
            <a:endParaRPr lang="fr-FR" b="1" dirty="0">
              <a:solidFill>
                <a:srgbClr val="9A75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7950" y="61890"/>
            <a:ext cx="2714644" cy="100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9A7500"/>
                </a:solidFill>
              </a:rPr>
              <a:t>مديريتي </a:t>
            </a:r>
            <a:endParaRPr lang="fr-FR" sz="2400" b="1" dirty="0" smtClean="0">
              <a:solidFill>
                <a:srgbClr val="9A7500"/>
              </a:solidFill>
            </a:endParaRPr>
          </a:p>
          <a:p>
            <a:pPr algn="ctr"/>
            <a:r>
              <a:rPr lang="ar-DZ" sz="2000" b="1" dirty="0" smtClean="0">
                <a:solidFill>
                  <a:srgbClr val="9A7500"/>
                </a:solidFill>
              </a:rPr>
              <a:t>الخدمـــات الجامعيــــة</a:t>
            </a:r>
          </a:p>
          <a:p>
            <a:pPr algn="ctr"/>
            <a:r>
              <a:rPr lang="ar-DZ" sz="2000" b="1" dirty="0" err="1" smtClean="0">
                <a:solidFill>
                  <a:srgbClr val="9A7500"/>
                </a:solidFill>
              </a:rPr>
              <a:t>بجايـــــة</a:t>
            </a:r>
            <a:r>
              <a:rPr lang="ar-DZ" sz="2000" b="1" dirty="0" smtClean="0">
                <a:solidFill>
                  <a:srgbClr val="9A7500"/>
                </a:solidFill>
              </a:rPr>
              <a:t> و القصـــــــر</a:t>
            </a:r>
            <a:endParaRPr lang="fr-FR" b="1" dirty="0">
              <a:solidFill>
                <a:srgbClr val="9A75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6" y="1142984"/>
            <a:ext cx="17859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A75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DOU</a:t>
            </a:r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A75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Bejaia</a:t>
            </a:r>
            <a:endParaRPr lang="fr-FR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A75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1142984"/>
            <a:ext cx="20717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A75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DOU</a:t>
            </a:r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A75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A75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Elkseur</a:t>
            </a:r>
            <a:endParaRPr lang="fr-FR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A75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2" name="Image 11" descr="C:\Users\dou B2\Desktop\logots\elkseur\logocoleu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F:\DOUB\DCC\Activités 2016\2 festival art et culture amazigh avril 2016\ecris\logots\bejaia\slogo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92867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flipV="1">
            <a:off x="4929190" y="1714488"/>
            <a:ext cx="1214446" cy="142876"/>
          </a:xfrm>
          <a:prstGeom prst="rect">
            <a:avLst/>
          </a:prstGeom>
          <a:solidFill>
            <a:srgbClr val="967200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flipV="1">
            <a:off x="3714744" y="1714488"/>
            <a:ext cx="1214446" cy="142876"/>
          </a:xfrm>
          <a:prstGeom prst="rect">
            <a:avLst/>
          </a:prstGeom>
          <a:solidFill>
            <a:srgbClr val="967200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dcc\Desktop\7880e3c4d82d1dcd2802074da750514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731" y="357166"/>
            <a:ext cx="1593277" cy="1428760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214282" y="2500306"/>
            <a:ext cx="171448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Hébergement</a:t>
            </a:r>
            <a:endParaRPr lang="fr-FR" sz="14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14282" y="3071810"/>
            <a:ext cx="171448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Transport</a:t>
            </a:r>
            <a:endParaRPr lang="fr-FR" sz="16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14282" y="3643314"/>
            <a:ext cx="171448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Bourse</a:t>
            </a:r>
            <a:endParaRPr lang="fr-FR" sz="16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14282" y="4214818"/>
            <a:ext cx="171448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Restauration</a:t>
            </a:r>
            <a:endParaRPr lang="fr-FR" sz="16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14282" y="4786322"/>
            <a:ext cx="1714480" cy="714380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Activités </a:t>
            </a:r>
            <a:r>
              <a:rPr lang="fr-FR" sz="14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Culturelles </a:t>
            </a:r>
            <a:r>
              <a:rPr lang="fr-FR" sz="1200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&amp;</a:t>
            </a:r>
            <a:r>
              <a:rPr lang="fr-FR" sz="14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Sportives</a:t>
            </a:r>
            <a:endParaRPr lang="fr-FR" sz="14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14282" y="5643578"/>
            <a:ext cx="171448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Prévention </a:t>
            </a:r>
            <a:r>
              <a:rPr lang="fr-FR" sz="1600" b="1" dirty="0" smtClean="0">
                <a:solidFill>
                  <a:srgbClr val="9A7500"/>
                </a:solidFill>
                <a:latin typeface="Arial Black" pitchFamily="34" charset="0"/>
                <a:cs typeface="Aharoni" pitchFamily="2" charset="-79"/>
              </a:rPr>
              <a:t>Sanitaire</a:t>
            </a:r>
            <a:endParaRPr lang="fr-FR" sz="1600" b="1" dirty="0">
              <a:solidFill>
                <a:srgbClr val="9A75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2066" y="6072206"/>
            <a:ext cx="3929090" cy="571504"/>
          </a:xfrm>
          <a:prstGeom prst="rect">
            <a:avLst/>
          </a:prstGeom>
          <a:solidFill>
            <a:srgbClr val="DAA6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286776" y="4500570"/>
            <a:ext cx="714380" cy="1785950"/>
          </a:xfrm>
          <a:prstGeom prst="rect">
            <a:avLst/>
          </a:prstGeom>
          <a:solidFill>
            <a:srgbClr val="DAA600"/>
          </a:solidFill>
          <a:ln>
            <a:solidFill>
              <a:srgbClr val="C6B07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71538" y="614025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rgbClr val="9A7500"/>
                </a:solidFill>
              </a:rPr>
              <a:t>مرشد التسجيلات في الخدمات الجامعية </a:t>
            </a:r>
          </a:p>
          <a:p>
            <a:pPr algn="ctr"/>
            <a:r>
              <a:rPr lang="ar-DZ" b="1" dirty="0" smtClean="0">
                <a:solidFill>
                  <a:srgbClr val="9A7500"/>
                </a:solidFill>
              </a:rPr>
              <a:t>للحائزين على بكالوريا سبتمبر </a:t>
            </a:r>
            <a:r>
              <a:rPr lang="ar-DZ" sz="1600" b="1" dirty="0" smtClean="0">
                <a:solidFill>
                  <a:srgbClr val="9A7500"/>
                </a:solidFill>
              </a:rPr>
              <a:t>2020</a:t>
            </a:r>
            <a:endParaRPr lang="fr-FR" b="1" dirty="0">
              <a:solidFill>
                <a:srgbClr val="9A75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15338" y="44291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الإيـواء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143900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النقــل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072462" y="52149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المنحة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001024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ا</a:t>
            </a:r>
            <a:r>
              <a:rPr lang="ar-DZ" b="1" dirty="0" smtClean="0">
                <a:solidFill>
                  <a:schemeClr val="bg1"/>
                </a:solidFill>
              </a:rPr>
              <a:t>لإطعـام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86578" y="6286520"/>
            <a:ext cx="22145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النشاطات الثقافية </a:t>
            </a:r>
            <a:r>
              <a:rPr lang="ar-DZ" b="1" dirty="0" err="1" smtClean="0">
                <a:solidFill>
                  <a:schemeClr val="bg1"/>
                </a:solidFill>
              </a:rPr>
              <a:t>و</a:t>
            </a:r>
            <a:r>
              <a:rPr lang="ar-DZ" b="1" dirty="0" smtClean="0">
                <a:solidFill>
                  <a:schemeClr val="bg1"/>
                </a:solidFill>
              </a:rPr>
              <a:t> الرياضية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86380" y="6286520"/>
            <a:ext cx="12144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الوقاية الصحية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71868" y="1719852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GUIDE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19698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strike="noStrike" cap="none" normalizeH="0" baseline="0" dirty="0" smtClean="0">
                <a:ln>
                  <a:noFill/>
                </a:ln>
                <a:solidFill>
                  <a:srgbClr val="7A5D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Transport Universitaire 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7A5D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1214414" y="959726"/>
            <a:ext cx="7715304" cy="5262979"/>
          </a:xfrm>
          <a:prstGeom prst="rect">
            <a:avLst/>
          </a:prstGeom>
          <a:solidFill>
            <a:srgbClr val="7A5D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0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Pour les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étudiants  résidents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(qui bénéficieront de chambres universitaires),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l’abonnement au transport universitaire s’effectuera durant l’étape  de dépôt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 dossiers de chambre et l’obtention de cartes de résident qui fera aussi office de cartes de transport.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0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Pour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les étudiants externes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(qui ne bénéficieront pas d’hébergement),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ils doivent se faire délivrer des cartes annuelles d’abonnement au transport universitaire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avec le dossier suivant 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075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210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Copie d’attestation d’inscription à l’université de Bejaia 2020/2021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210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Une photo d’identité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210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une vignette de transport 135DA 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(Vignette à acheter sur place )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21075" algn="l"/>
              </a:tabLst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07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Lors du dépôt des dossiers de bourse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au service Transport des DOU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au niveau de l’ancien restaurant du campus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Aboudaou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où l’on installe des bureaux d’établissement de cartes de transport au début de l’année universitaire)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7929586" y="7141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cc\Desktop\foto bus transport\foto bu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357826"/>
            <a:ext cx="3786214" cy="135732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5886" y="142852"/>
            <a:ext cx="7498080" cy="4286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Lignes transport universitaire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7112" y="2143116"/>
            <a:ext cx="2850640" cy="3143272"/>
          </a:xfrm>
          <a:ln>
            <a:solidFill>
              <a:srgbClr val="7A5D00"/>
            </a:solidFill>
          </a:ln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Aokas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Baccaro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000" b="1" dirty="0" err="1" smtClean="0">
                <a:solidFill>
                  <a:srgbClr val="7A5D00"/>
                </a:solidFill>
              </a:rPr>
              <a:t>Tizi</a:t>
            </a:r>
            <a:r>
              <a:rPr lang="fr-FR" sz="2000" b="1" dirty="0" smtClean="0">
                <a:solidFill>
                  <a:srgbClr val="7A5D00"/>
                </a:solidFill>
              </a:rPr>
              <a:t> N’</a:t>
            </a:r>
            <a:r>
              <a:rPr lang="fr-FR" sz="2000" b="1" dirty="0" err="1" smtClean="0">
                <a:solidFill>
                  <a:srgbClr val="7A5D00"/>
                </a:solidFill>
              </a:rPr>
              <a:t>Berber</a:t>
            </a:r>
            <a:endParaRPr lang="fr-FR" sz="20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Boukhlifa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000" b="1" dirty="0" smtClean="0">
                <a:solidFill>
                  <a:srgbClr val="7A5D00"/>
                </a:solidFill>
              </a:rPr>
              <a:t>Souk el </a:t>
            </a:r>
            <a:r>
              <a:rPr lang="fr-FR" sz="2000" b="1" dirty="0" err="1" smtClean="0">
                <a:solidFill>
                  <a:srgbClr val="7A5D00"/>
                </a:solidFill>
              </a:rPr>
              <a:t>Tenine</a:t>
            </a:r>
            <a:endParaRPr lang="fr-FR" sz="20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Melbou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Darguina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smtClean="0">
                <a:solidFill>
                  <a:srgbClr val="7A5D00"/>
                </a:solidFill>
              </a:rPr>
              <a:t>Oued </a:t>
            </a:r>
            <a:r>
              <a:rPr lang="fr-FR" sz="2400" b="1" dirty="0" err="1" smtClean="0">
                <a:solidFill>
                  <a:srgbClr val="7A5D00"/>
                </a:solidFill>
              </a:rPr>
              <a:t>ghir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Amtik</a:t>
            </a:r>
            <a:endParaRPr lang="fr-FR" sz="3000" b="1" dirty="0" smtClean="0">
              <a:solidFill>
                <a:srgbClr val="7A5D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85852" y="714356"/>
            <a:ext cx="7572428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0" anchor="ctr" anchorCtr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BEJAIA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000628" y="2143116"/>
            <a:ext cx="3786214" cy="3143272"/>
          </a:xfrm>
          <a:prstGeom prst="rect">
            <a:avLst/>
          </a:prstGeom>
          <a:ln>
            <a:solidFill>
              <a:srgbClr val="7A5D00"/>
            </a:solidFill>
          </a:ln>
        </p:spPr>
        <p:txBody>
          <a:bodyPr>
            <a:normAutofit/>
          </a:bodyPr>
          <a:lstStyle/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Ighil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ouazzoug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Aamriw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 RU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Aamriw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Sidi Ahmed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Mangin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Gare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Boukhiama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52" y="1353909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À partir </a:t>
            </a:r>
            <a:r>
              <a:rPr lang="fr-FR" sz="2000" dirty="0" smtClean="0"/>
              <a:t>des communes </a:t>
            </a:r>
          </a:p>
          <a:p>
            <a:pPr algn="ctr"/>
            <a:r>
              <a:rPr lang="fr-FR" sz="2000" b="1" dirty="0" smtClean="0"/>
              <a:t>vers</a:t>
            </a:r>
            <a:r>
              <a:rPr lang="fr-FR" sz="2000" dirty="0" smtClean="0"/>
              <a:t> les campus universitaires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786314" y="121978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À partir </a:t>
            </a:r>
            <a:r>
              <a:rPr lang="fr-FR" dirty="0" smtClean="0"/>
              <a:t>des cités </a:t>
            </a:r>
          </a:p>
          <a:p>
            <a:pPr algn="ctr"/>
            <a:r>
              <a:rPr lang="fr-FR" dirty="0" smtClean="0"/>
              <a:t>de la </a:t>
            </a:r>
            <a:r>
              <a:rPr lang="fr-FR" b="1" dirty="0" smtClean="0"/>
              <a:t>commune Bejaia-ville </a:t>
            </a:r>
          </a:p>
          <a:p>
            <a:pPr algn="ctr"/>
            <a:r>
              <a:rPr lang="fr-FR" b="1" dirty="0" smtClean="0"/>
              <a:t>vers</a:t>
            </a:r>
            <a:r>
              <a:rPr lang="fr-FR" dirty="0" smtClean="0"/>
              <a:t> les campus universitaires </a:t>
            </a:r>
            <a:endParaRPr lang="fr-FR" dirty="0"/>
          </a:p>
        </p:txBody>
      </p:sp>
      <p:pic>
        <p:nvPicPr>
          <p:cNvPr id="2050" name="Picture 2" descr="C:\Users\dcc\Desktop\foto bus dou bejai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998" y="5357826"/>
            <a:ext cx="2857520" cy="1398144"/>
          </a:xfrm>
          <a:prstGeom prst="rect">
            <a:avLst/>
          </a:prstGeom>
          <a:noFill/>
        </p:spPr>
      </p:pic>
      <p:sp>
        <p:nvSpPr>
          <p:cNvPr id="10" name="Rectangle à coins arrondis 9">
            <a:hlinkClick r:id="rId4" action="ppaction://hlinksldjump"/>
          </p:cNvPr>
          <p:cNvSpPr/>
          <p:nvPr/>
        </p:nvSpPr>
        <p:spPr>
          <a:xfrm>
            <a:off x="7929586" y="7141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cc\Desktop\foto bus transport\foto bu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1497577" cy="1143008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285852" y="642918"/>
            <a:ext cx="7572428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 anchorCtr="0"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ELKSEUR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45886" y="214290"/>
            <a:ext cx="7498080" cy="42862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Lignes transport universitaire</a:t>
            </a:r>
            <a:endParaRPr kumimoji="0" lang="fr-FR" sz="3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1353909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À partir </a:t>
            </a:r>
            <a:r>
              <a:rPr lang="fr-FR" sz="2000" dirty="0" smtClean="0"/>
              <a:t>des communes </a:t>
            </a:r>
          </a:p>
          <a:p>
            <a:pPr algn="ctr"/>
            <a:r>
              <a:rPr lang="fr-FR" sz="2000" b="1" dirty="0" smtClean="0"/>
              <a:t>vers</a:t>
            </a:r>
            <a:r>
              <a:rPr lang="fr-FR" sz="2000" dirty="0" smtClean="0"/>
              <a:t> les campus universitaires 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4480" y="2285992"/>
            <a:ext cx="3429024" cy="3600986"/>
          </a:xfrm>
          <a:prstGeom prst="rect">
            <a:avLst/>
          </a:prstGeom>
          <a:noFill/>
          <a:ln>
            <a:solidFill>
              <a:srgbClr val="7A5D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>
                <a:solidFill>
                  <a:srgbClr val="7A5D00"/>
                </a:solidFill>
              </a:rPr>
              <a:t>Elkseur</a:t>
            </a:r>
            <a:r>
              <a:rPr lang="fr-FR" sz="2800" b="1" dirty="0" smtClean="0">
                <a:solidFill>
                  <a:srgbClr val="7A5D00"/>
                </a:solidFill>
              </a:rPr>
              <a:t>-ville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>
                <a:solidFill>
                  <a:srgbClr val="7A5D00"/>
                </a:solidFill>
              </a:rPr>
              <a:t>Amizour</a:t>
            </a:r>
            <a:r>
              <a:rPr lang="fr-FR" sz="2800" b="1" dirty="0" smtClean="0">
                <a:solidFill>
                  <a:srgbClr val="7A5D00"/>
                </a:solidFill>
              </a:rPr>
              <a:t>-</a:t>
            </a:r>
            <a:r>
              <a:rPr lang="fr-FR" sz="2400" b="1" dirty="0" smtClean="0">
                <a:solidFill>
                  <a:srgbClr val="7A5D00"/>
                </a:solidFill>
              </a:rPr>
              <a:t>ville</a:t>
            </a:r>
            <a:endParaRPr lang="fr-FR" sz="2800" b="1" dirty="0" smtClean="0">
              <a:solidFill>
                <a:srgbClr val="7A5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b="1" dirty="0" err="1" smtClean="0">
                <a:solidFill>
                  <a:srgbClr val="7A5D00"/>
                </a:solidFill>
              </a:rPr>
              <a:t>Merdj</a:t>
            </a:r>
            <a:r>
              <a:rPr lang="fr-FR" sz="2400" b="1" dirty="0" smtClean="0">
                <a:solidFill>
                  <a:srgbClr val="7A5D00"/>
                </a:solidFill>
              </a:rPr>
              <a:t> </a:t>
            </a:r>
            <a:r>
              <a:rPr lang="fr-FR" sz="2400" b="1" dirty="0" err="1" smtClean="0">
                <a:solidFill>
                  <a:srgbClr val="7A5D00"/>
                </a:solidFill>
              </a:rPr>
              <a:t>Ouamane</a:t>
            </a:r>
            <a:endParaRPr lang="fr-FR" sz="2400" b="1" dirty="0" smtClean="0">
              <a:solidFill>
                <a:srgbClr val="7A5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>
                <a:solidFill>
                  <a:srgbClr val="7A5D00"/>
                </a:solidFill>
              </a:rPr>
              <a:t>Feraoun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b="1" dirty="0" err="1" smtClean="0">
                <a:solidFill>
                  <a:srgbClr val="7A5D00"/>
                </a:solidFill>
              </a:rPr>
              <a:t>Barbacha</a:t>
            </a:r>
            <a:endParaRPr lang="fr-FR" sz="3200" b="1" dirty="0" smtClean="0">
              <a:solidFill>
                <a:srgbClr val="7A5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b="1" dirty="0" err="1" smtClean="0">
                <a:solidFill>
                  <a:srgbClr val="7A5D00"/>
                </a:solidFill>
              </a:rPr>
              <a:t>Semaoun</a:t>
            </a:r>
            <a:endParaRPr lang="fr-FR" sz="3200" b="1" dirty="0" smtClean="0">
              <a:solidFill>
                <a:srgbClr val="7A5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b="1" dirty="0" err="1" smtClean="0">
                <a:solidFill>
                  <a:srgbClr val="7A5D00"/>
                </a:solidFill>
              </a:rPr>
              <a:t>Adekar</a:t>
            </a:r>
            <a:endParaRPr lang="fr-FR" sz="3200" b="1" dirty="0" smtClean="0">
              <a:solidFill>
                <a:srgbClr val="7A5D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643570" y="2285992"/>
            <a:ext cx="2714644" cy="2616101"/>
          </a:xfrm>
          <a:prstGeom prst="rect">
            <a:avLst/>
          </a:prstGeom>
          <a:noFill/>
          <a:ln>
            <a:solidFill>
              <a:srgbClr val="7A5D0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2800" b="1" dirty="0" smtClean="0">
                <a:solidFill>
                  <a:srgbClr val="7A5D00"/>
                </a:solidFill>
              </a:rPr>
              <a:t>8.</a:t>
            </a:r>
            <a:r>
              <a:rPr lang="fr-FR" sz="2800" dirty="0" smtClean="0">
                <a:solidFill>
                  <a:srgbClr val="7A5D00"/>
                </a:solidFill>
              </a:rPr>
              <a:t>    </a:t>
            </a:r>
            <a:r>
              <a:rPr lang="fr-FR" sz="3200" b="1" dirty="0" err="1" smtClean="0">
                <a:solidFill>
                  <a:srgbClr val="7A5D00"/>
                </a:solidFill>
              </a:rPr>
              <a:t>Fenaia</a:t>
            </a:r>
            <a:endParaRPr lang="fr-FR" sz="3600" b="1" dirty="0" smtClean="0">
              <a:solidFill>
                <a:srgbClr val="7A5D00"/>
              </a:solidFill>
            </a:endParaRPr>
          </a:p>
          <a:p>
            <a:pPr marL="457200" indent="-457200"/>
            <a:r>
              <a:rPr lang="fr-FR" sz="2800" b="1" dirty="0" smtClean="0">
                <a:solidFill>
                  <a:srgbClr val="7A5D00"/>
                </a:solidFill>
              </a:rPr>
              <a:t>9.    </a:t>
            </a:r>
            <a:r>
              <a:rPr lang="fr-FR" sz="3200" b="1" dirty="0" err="1" smtClean="0">
                <a:solidFill>
                  <a:srgbClr val="7A5D00"/>
                </a:solidFill>
              </a:rPr>
              <a:t>Toudja</a:t>
            </a:r>
            <a:endParaRPr lang="fr-FR" sz="3600" b="1" dirty="0" smtClean="0">
              <a:solidFill>
                <a:srgbClr val="7A5D00"/>
              </a:solidFill>
            </a:endParaRPr>
          </a:p>
          <a:p>
            <a:pPr marL="457200" indent="-457200"/>
            <a:r>
              <a:rPr lang="fr-FR" sz="2400" b="1" dirty="0" smtClean="0">
                <a:solidFill>
                  <a:srgbClr val="7A5D00"/>
                </a:solidFill>
              </a:rPr>
              <a:t>10.   </a:t>
            </a:r>
            <a:r>
              <a:rPr lang="fr-FR" sz="3200" b="1" dirty="0" err="1" smtClean="0">
                <a:solidFill>
                  <a:srgbClr val="7A5D00"/>
                </a:solidFill>
              </a:rPr>
              <a:t>Timezrit</a:t>
            </a:r>
            <a:endParaRPr lang="fr-FR" sz="3600" b="1" dirty="0" smtClean="0">
              <a:solidFill>
                <a:srgbClr val="7A5D00"/>
              </a:solidFill>
            </a:endParaRPr>
          </a:p>
          <a:p>
            <a:pPr marL="457200" indent="-457200"/>
            <a:r>
              <a:rPr lang="fr-FR" sz="2400" b="1" dirty="0" smtClean="0">
                <a:solidFill>
                  <a:srgbClr val="7A5D00"/>
                </a:solidFill>
              </a:rPr>
              <a:t>11.   </a:t>
            </a:r>
            <a:r>
              <a:rPr lang="fr-FR" sz="3200" b="1" dirty="0" smtClean="0">
                <a:solidFill>
                  <a:srgbClr val="7A5D00"/>
                </a:solidFill>
              </a:rPr>
              <a:t>Sidi </a:t>
            </a:r>
            <a:r>
              <a:rPr lang="fr-FR" sz="3200" b="1" dirty="0" err="1" smtClean="0">
                <a:solidFill>
                  <a:srgbClr val="7A5D00"/>
                </a:solidFill>
              </a:rPr>
              <a:t>aich</a:t>
            </a:r>
            <a:endParaRPr lang="fr-FR" sz="3600" b="1" dirty="0" smtClean="0">
              <a:solidFill>
                <a:srgbClr val="7A5D00"/>
              </a:solidFill>
            </a:endParaRPr>
          </a:p>
          <a:p>
            <a:pPr marL="457200" indent="-457200"/>
            <a:r>
              <a:rPr lang="fr-FR" sz="2400" b="1" dirty="0" smtClean="0">
                <a:solidFill>
                  <a:srgbClr val="7A5D00"/>
                </a:solidFill>
              </a:rPr>
              <a:t>12.   </a:t>
            </a:r>
            <a:r>
              <a:rPr lang="fr-FR" sz="3200" b="1" dirty="0" smtClean="0">
                <a:solidFill>
                  <a:srgbClr val="7A5D00"/>
                </a:solidFill>
              </a:rPr>
              <a:t>Sidi </a:t>
            </a:r>
            <a:r>
              <a:rPr lang="fr-FR" sz="3200" b="1" dirty="0" err="1" smtClean="0">
                <a:solidFill>
                  <a:srgbClr val="7A5D00"/>
                </a:solidFill>
              </a:rPr>
              <a:t>ayad</a:t>
            </a:r>
            <a:endParaRPr lang="fr-FR" sz="3200" b="1" dirty="0">
              <a:solidFill>
                <a:srgbClr val="7A5D00"/>
              </a:solidFill>
            </a:endParaRPr>
          </a:p>
        </p:txBody>
      </p:sp>
      <p:pic>
        <p:nvPicPr>
          <p:cNvPr id="2050" name="Picture 2" descr="C:\Users\dcc\Desktop\foto bus transport\foto bus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7" y="4679164"/>
            <a:ext cx="1476385" cy="1178728"/>
          </a:xfrm>
          <a:prstGeom prst="rect">
            <a:avLst/>
          </a:prstGeom>
          <a:noFill/>
        </p:spPr>
      </p:pic>
      <p:pic>
        <p:nvPicPr>
          <p:cNvPr id="2052" name="Picture 4" descr="C:\Users\dcc\Desktop\foto bus transport\foto bus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000636"/>
            <a:ext cx="2714644" cy="928694"/>
          </a:xfrm>
          <a:prstGeom prst="rect">
            <a:avLst/>
          </a:prstGeom>
          <a:noFill/>
        </p:spPr>
      </p:pic>
      <p:sp>
        <p:nvSpPr>
          <p:cNvPr id="11" name="Rectangle à coins arrondis 10">
            <a:hlinkClick r:id="rId5" action="ppaction://hlinksldjump"/>
          </p:cNvPr>
          <p:cNvSpPr/>
          <p:nvPr/>
        </p:nvSpPr>
        <p:spPr>
          <a:xfrm>
            <a:off x="7929586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240128"/>
            <a:ext cx="7406640" cy="380560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Comment s’inscrire aux Œuvres universitaires?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143108" y="620688"/>
            <a:ext cx="5929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(Demander l’hébergement, le transport &amp; la bourse par INTERNET) 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214414" y="1875016"/>
            <a:ext cx="7715304" cy="3570208"/>
          </a:xfrm>
          <a:prstGeom prst="rect">
            <a:avLst/>
          </a:prstGeom>
          <a:noFill/>
          <a:ln>
            <a:solidFill>
              <a:srgbClr val="96720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9A7500"/>
                </a:solidFill>
              </a:rPr>
              <a:t>Préinscription en ligne </a:t>
            </a:r>
            <a:r>
              <a:rPr lang="fr-FR" b="1" dirty="0" smtClean="0">
                <a:solidFill>
                  <a:srgbClr val="9A7500"/>
                </a:solidFill>
              </a:rPr>
              <a:t>du 24 au 26/10/2020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9A7500"/>
                </a:solidFill>
              </a:rPr>
              <a:t>Confirmation des préinscription en ligne </a:t>
            </a:r>
            <a:r>
              <a:rPr lang="fr-FR" b="1" dirty="0" smtClean="0">
                <a:solidFill>
                  <a:srgbClr val="9A7500"/>
                </a:solidFill>
              </a:rPr>
              <a:t>du 27 au 28/10/2020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9A7500"/>
                </a:solidFill>
              </a:rPr>
              <a:t>Traitement des Vœux </a:t>
            </a:r>
            <a:r>
              <a:rPr lang="fr-FR" b="1" dirty="0" smtClean="0">
                <a:solidFill>
                  <a:srgbClr val="9A7500"/>
                </a:solidFill>
              </a:rPr>
              <a:t>du 29/10/ au 05/11/2020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9A7500"/>
                </a:solidFill>
              </a:rPr>
              <a:t>Proclamations des résultats des affectations le </a:t>
            </a:r>
            <a:r>
              <a:rPr lang="fr-FR" b="1" dirty="0" smtClean="0">
                <a:solidFill>
                  <a:srgbClr val="967200"/>
                </a:solidFill>
              </a:rPr>
              <a:t>05/11/2020</a:t>
            </a:r>
            <a:r>
              <a:rPr lang="fr-FR" b="1" dirty="0" smtClean="0">
                <a:solidFill>
                  <a:srgbClr val="9A7500"/>
                </a:solidFill>
              </a:rPr>
              <a:t> au soir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9A7500"/>
                </a:solidFill>
              </a:rPr>
              <a:t>Entretiens pour les candidats affectés aux ENS </a:t>
            </a:r>
            <a:r>
              <a:rPr lang="fr-FR" b="1" dirty="0" smtClean="0">
                <a:solidFill>
                  <a:srgbClr val="9A7500"/>
                </a:solidFill>
              </a:rPr>
              <a:t>du 06 au 10/11/2020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olidFill>
                  <a:srgbClr val="9A7500"/>
                </a:solidFill>
              </a:rPr>
              <a:t>2</a:t>
            </a:r>
            <a:r>
              <a:rPr lang="fr-FR" sz="1600" baseline="30000" dirty="0" smtClean="0">
                <a:solidFill>
                  <a:srgbClr val="9A7500"/>
                </a:solidFill>
              </a:rPr>
              <a:t>ème</a:t>
            </a:r>
            <a:r>
              <a:rPr lang="fr-FR" sz="1600" dirty="0" smtClean="0">
                <a:solidFill>
                  <a:srgbClr val="9A7500"/>
                </a:solidFill>
              </a:rPr>
              <a:t> opération dédiée aux candidats n’ayant </a:t>
            </a:r>
            <a:r>
              <a:rPr lang="fr-FR" sz="1400" dirty="0" smtClean="0">
                <a:solidFill>
                  <a:srgbClr val="9A7500"/>
                </a:solidFill>
              </a:rPr>
              <a:t>obtenus aucun de leurs choix (cas des choix 0):</a:t>
            </a:r>
            <a:endParaRPr lang="fr-FR" sz="1600" dirty="0" smtClean="0">
              <a:solidFill>
                <a:srgbClr val="9A7500"/>
              </a:solidFill>
            </a:endParaRPr>
          </a:p>
          <a:p>
            <a:pPr marL="342900" indent="-342900"/>
            <a:r>
              <a:rPr lang="fr-FR" sz="1600" dirty="0" smtClean="0">
                <a:solidFill>
                  <a:srgbClr val="9A7500"/>
                </a:solidFill>
              </a:rPr>
              <a:t>      .  Lancement/</a:t>
            </a:r>
            <a:r>
              <a:rPr lang="fr-FR" sz="1600" b="1" dirty="0" smtClean="0">
                <a:solidFill>
                  <a:srgbClr val="9A7500"/>
                </a:solidFill>
              </a:rPr>
              <a:t>du 06 au 08/11/2020</a:t>
            </a:r>
            <a:r>
              <a:rPr lang="fr-FR" sz="1600" dirty="0" smtClean="0">
                <a:solidFill>
                  <a:srgbClr val="9A7500"/>
                </a:solidFill>
              </a:rPr>
              <a:t>,              </a:t>
            </a:r>
          </a:p>
          <a:p>
            <a:pPr marL="342900" indent="-342900"/>
            <a:r>
              <a:rPr lang="fr-FR" sz="1600" dirty="0" smtClean="0">
                <a:solidFill>
                  <a:srgbClr val="9A7500"/>
                </a:solidFill>
              </a:rPr>
              <a:t>      .  Traitement</a:t>
            </a:r>
            <a:r>
              <a:rPr lang="fr-FR" sz="1600" b="1" dirty="0" smtClean="0">
                <a:solidFill>
                  <a:srgbClr val="9A7500"/>
                </a:solidFill>
              </a:rPr>
              <a:t>/du 09 au 13/11/2020, </a:t>
            </a:r>
          </a:p>
          <a:p>
            <a:pPr marL="342900" indent="-342900"/>
            <a:r>
              <a:rPr lang="fr-FR" sz="1600" dirty="0" smtClean="0">
                <a:solidFill>
                  <a:srgbClr val="9A7500"/>
                </a:solidFill>
              </a:rPr>
              <a:t>      .  Proclamation des résultats: </a:t>
            </a:r>
            <a:r>
              <a:rPr lang="fr-FR" sz="1600" b="1" dirty="0" smtClean="0">
                <a:solidFill>
                  <a:srgbClr val="9A7500"/>
                </a:solidFill>
              </a:rPr>
              <a:t>le 13/11/2020 au soir </a:t>
            </a:r>
          </a:p>
          <a:p>
            <a:pPr marL="342900" indent="-342900"/>
            <a:r>
              <a:rPr lang="fr-FR" dirty="0" smtClean="0">
                <a:solidFill>
                  <a:srgbClr val="9A7500"/>
                </a:solidFill>
              </a:rPr>
              <a:t>7.   Inscriptions définitives en ligne </a:t>
            </a:r>
            <a:r>
              <a:rPr lang="fr-FR" sz="2000" b="1" dirty="0" smtClean="0">
                <a:solidFill>
                  <a:srgbClr val="9A7500"/>
                </a:solidFill>
              </a:rPr>
              <a:t>du 08 au 18/11/2020</a:t>
            </a:r>
            <a:endParaRPr lang="fr-FR" b="1" dirty="0" smtClean="0">
              <a:solidFill>
                <a:srgbClr val="9A7500"/>
              </a:solidFill>
            </a:endParaRPr>
          </a:p>
          <a:p>
            <a:pPr marL="342900" indent="-342900"/>
            <a:r>
              <a:rPr lang="fr-FR" dirty="0" smtClean="0">
                <a:solidFill>
                  <a:srgbClr val="9A7500"/>
                </a:solidFill>
              </a:rPr>
              <a:t>8.   </a:t>
            </a:r>
            <a:r>
              <a:rPr lang="fr-FR" sz="1400" dirty="0" smtClean="0">
                <a:solidFill>
                  <a:srgbClr val="9A7500"/>
                </a:solidFill>
              </a:rPr>
              <a:t>Traitement des cas particuliers par les EES sur la plateforme PROGRES </a:t>
            </a:r>
            <a:r>
              <a:rPr lang="fr-FR" sz="1600" b="1" dirty="0" smtClean="0">
                <a:solidFill>
                  <a:srgbClr val="9A7500"/>
                </a:solidFill>
              </a:rPr>
              <a:t>du 19 au 25/11/2020</a:t>
            </a:r>
            <a:endParaRPr lang="fr-FR" b="1" dirty="0" smtClean="0">
              <a:solidFill>
                <a:srgbClr val="9A7500"/>
              </a:solidFill>
            </a:endParaRPr>
          </a:p>
          <a:p>
            <a:pPr marL="342900" indent="-342900">
              <a:buAutoNum type="arabicPeriod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14414" y="5661248"/>
            <a:ext cx="7786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smtClean="0">
                <a:solidFill>
                  <a:srgbClr val="9A7500"/>
                </a:solidFill>
              </a:rPr>
              <a:t>9</a:t>
            </a:r>
            <a:r>
              <a:rPr lang="fr-FR" sz="1600" dirty="0" smtClean="0">
                <a:solidFill>
                  <a:srgbClr val="9A7500"/>
                </a:solidFill>
              </a:rPr>
              <a:t>.   </a:t>
            </a:r>
            <a:r>
              <a:rPr lang="fr-FR" sz="1600" b="1" dirty="0" smtClean="0">
                <a:solidFill>
                  <a:srgbClr val="9A7500"/>
                </a:solidFill>
              </a:rPr>
              <a:t>Ouverture du portail relatif aux œuvres universitaires du 25 au 30/11/2020</a:t>
            </a:r>
          </a:p>
          <a:p>
            <a:pPr marL="342900" indent="-342900"/>
            <a:r>
              <a:rPr lang="fr-FR" sz="1600" b="1" dirty="0" smtClean="0">
                <a:solidFill>
                  <a:srgbClr val="9A7500"/>
                </a:solidFill>
              </a:rPr>
              <a:t>10</a:t>
            </a:r>
            <a:r>
              <a:rPr lang="fr-FR" sz="1600" dirty="0" smtClean="0">
                <a:solidFill>
                  <a:srgbClr val="9A7500"/>
                </a:solidFill>
              </a:rPr>
              <a:t>. Clôture définitive des inscriptions des nouveaux bacheliers </a:t>
            </a:r>
            <a:r>
              <a:rPr lang="fr-FR" sz="1600" b="1" dirty="0" smtClean="0">
                <a:solidFill>
                  <a:srgbClr val="9A7500"/>
                </a:solidFill>
              </a:rPr>
              <a:t>est fixée au 18/11/2020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357422" y="1124744"/>
            <a:ext cx="5286412" cy="646331"/>
          </a:xfrm>
          <a:prstGeom prst="rect">
            <a:avLst/>
          </a:prstGeom>
          <a:noFill/>
          <a:ln>
            <a:solidFill>
              <a:srgbClr val="967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Après avoir effectué les inscriptions </a:t>
            </a:r>
          </a:p>
          <a:p>
            <a:pPr algn="ctr"/>
            <a:r>
              <a:rPr lang="fr-FR" b="1" dirty="0" smtClean="0"/>
              <a:t>pédagogiques nécessaires à savoir:</a:t>
            </a:r>
          </a:p>
        </p:txBody>
      </p:sp>
      <p:sp>
        <p:nvSpPr>
          <p:cNvPr id="11" name="Rectangle à coins arrondis 10">
            <a:hlinkClick r:id="rId2" action="ppaction://hlinksldjump"/>
          </p:cNvPr>
          <p:cNvSpPr/>
          <p:nvPr/>
        </p:nvSpPr>
        <p:spPr>
          <a:xfrm>
            <a:off x="7786710" y="114298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5004"/>
            <a:ext cx="5357850" cy="3644392"/>
          </a:xfrm>
          <a:prstGeom prst="rect">
            <a:avLst/>
          </a:prstGeom>
          <a:noFill/>
          <a:ln w="9525">
            <a:solidFill>
              <a:srgbClr val="9A7500"/>
            </a:solidFill>
            <a:miter lim="800000"/>
            <a:headEnd/>
            <a:tailEnd/>
          </a:ln>
          <a:effectLst/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643042" y="2000240"/>
            <a:ext cx="67151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921C04"/>
                </a:solidFill>
                <a:hlinkClick r:id="rId3"/>
              </a:rPr>
              <a:t>https://progres.mesrs.dz/webonou</a:t>
            </a:r>
            <a:r>
              <a:rPr lang="fr-FR" sz="3200" b="1" dirty="0" smtClean="0">
                <a:solidFill>
                  <a:srgbClr val="921C04"/>
                </a:solidFill>
              </a:rPr>
              <a:t>/</a:t>
            </a:r>
            <a:endParaRPr lang="fr-FR" sz="3200" b="1" dirty="0">
              <a:solidFill>
                <a:srgbClr val="921C0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4414" y="21429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967200"/>
                </a:solidFill>
              </a:rPr>
              <a:t>Le nouveau bachelier</a:t>
            </a:r>
            <a:r>
              <a:rPr lang="fr-FR" sz="2000" u="sng" dirty="0" smtClean="0">
                <a:solidFill>
                  <a:srgbClr val="967200"/>
                </a:solidFill>
              </a:rPr>
              <a:t>,  </a:t>
            </a:r>
            <a:r>
              <a:rPr lang="fr-FR" sz="2000" b="1" u="sng" dirty="0" smtClean="0">
                <a:solidFill>
                  <a:srgbClr val="967200"/>
                </a:solidFill>
              </a:rPr>
              <a:t>affecté à l’université de Bejaia</a:t>
            </a:r>
            <a:r>
              <a:rPr lang="fr-FR" sz="2000" dirty="0" smtClean="0">
                <a:solidFill>
                  <a:srgbClr val="967200"/>
                </a:solidFill>
              </a:rPr>
              <a:t>,                        peut </a:t>
            </a:r>
            <a:r>
              <a:rPr lang="fr-FR" sz="2000" b="1" dirty="0" smtClean="0">
                <a:solidFill>
                  <a:srgbClr val="967200"/>
                </a:solidFill>
              </a:rPr>
              <a:t>demander </a:t>
            </a:r>
            <a:r>
              <a:rPr lang="fr-FR" dirty="0" smtClean="0">
                <a:solidFill>
                  <a:srgbClr val="967200"/>
                </a:solidFill>
              </a:rPr>
              <a:t>par internet </a:t>
            </a:r>
            <a:r>
              <a:rPr lang="fr-FR" sz="2000" b="1" dirty="0" smtClean="0">
                <a:solidFill>
                  <a:srgbClr val="967200"/>
                </a:solidFill>
              </a:rPr>
              <a:t>l’hébergement</a:t>
            </a:r>
            <a:r>
              <a:rPr lang="fr-FR" sz="2000" dirty="0" smtClean="0">
                <a:solidFill>
                  <a:srgbClr val="967200"/>
                </a:solidFill>
              </a:rPr>
              <a:t>, </a:t>
            </a:r>
            <a:r>
              <a:rPr lang="fr-FR" sz="2000" b="1" dirty="0" smtClean="0">
                <a:solidFill>
                  <a:srgbClr val="967200"/>
                </a:solidFill>
              </a:rPr>
              <a:t>la bourse                       </a:t>
            </a:r>
            <a:r>
              <a:rPr lang="fr-FR" sz="2000" dirty="0" smtClean="0">
                <a:solidFill>
                  <a:srgbClr val="967200"/>
                </a:solidFill>
              </a:rPr>
              <a:t>et </a:t>
            </a:r>
            <a:r>
              <a:rPr lang="fr-FR" sz="2000" b="1" dirty="0" smtClean="0">
                <a:solidFill>
                  <a:srgbClr val="967200"/>
                </a:solidFill>
              </a:rPr>
              <a:t>le transport </a:t>
            </a:r>
            <a:r>
              <a:rPr lang="fr-FR" dirty="0" smtClean="0">
                <a:solidFill>
                  <a:srgbClr val="967200"/>
                </a:solidFill>
              </a:rPr>
              <a:t>à l’ouverture du portail des </a:t>
            </a:r>
            <a:r>
              <a:rPr lang="fr-FR" sz="2000" b="1" dirty="0" smtClean="0">
                <a:solidFill>
                  <a:srgbClr val="967200"/>
                </a:solidFill>
              </a:rPr>
              <a:t>inscriptions aux œuvres universitaires prévue du 25 au 30/11/2020 </a:t>
            </a:r>
            <a:r>
              <a:rPr lang="fr-FR" sz="1400" dirty="0" smtClean="0">
                <a:solidFill>
                  <a:srgbClr val="967200"/>
                </a:solidFill>
              </a:rPr>
              <a:t>en suivant les démarches ci-après:</a:t>
            </a:r>
            <a:endParaRPr lang="fr-FR" sz="2000" dirty="0">
              <a:solidFill>
                <a:srgbClr val="9672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0232" y="178592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Accéder au site internet suivant     (plate forme PROGRES)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28728" y="1643050"/>
            <a:ext cx="571504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01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>
            <a:hlinkClick r:id="rId4" action="ppaction://hlinksldjump"/>
          </p:cNvPr>
          <p:cNvSpPr/>
          <p:nvPr/>
        </p:nvSpPr>
        <p:spPr>
          <a:xfrm>
            <a:off x="8215338" y="-24"/>
            <a:ext cx="928694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3939" y="1071546"/>
            <a:ext cx="7786742" cy="5429288"/>
          </a:xfrm>
          <a:prstGeom prst="rect">
            <a:avLst/>
          </a:prstGeom>
          <a:noFill/>
          <a:ln w="9525">
            <a:solidFill>
              <a:srgbClr val="9A750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71538" y="428604"/>
            <a:ext cx="571504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02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5918" y="428604"/>
            <a:ext cx="6357982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Demander le transport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>
            <a:hlinkClick r:id="rId3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7422" y="3547736"/>
            <a:ext cx="25003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Demander le transport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en angle 10"/>
          <p:cNvCxnSpPr>
            <a:stCxn id="13" idx="6"/>
          </p:cNvCxnSpPr>
          <p:nvPr/>
        </p:nvCxnSpPr>
        <p:spPr>
          <a:xfrm>
            <a:off x="2428860" y="2154695"/>
            <a:ext cx="1000132" cy="1321603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285852" y="2047538"/>
            <a:ext cx="1143008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42976" y="285728"/>
            <a:ext cx="642942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02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3939" y="928670"/>
            <a:ext cx="7786742" cy="5929330"/>
          </a:xfrm>
          <a:prstGeom prst="rect">
            <a:avLst/>
          </a:prstGeom>
          <a:noFill/>
          <a:ln w="9525">
            <a:solidFill>
              <a:srgbClr val="9A7500"/>
            </a:solidFill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1857356" y="285728"/>
            <a:ext cx="6357982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Demander l’hébergement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>
            <a:hlinkClick r:id="rId3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72166" y="5429264"/>
            <a:ext cx="21431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Sélectionner trois choix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7" name="Connecteur en angle 10"/>
          <p:cNvCxnSpPr>
            <a:stCxn id="18" idx="6"/>
          </p:cNvCxnSpPr>
          <p:nvPr/>
        </p:nvCxnSpPr>
        <p:spPr>
          <a:xfrm>
            <a:off x="2643174" y="2784363"/>
            <a:ext cx="571504" cy="1355628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357290" y="2639792"/>
            <a:ext cx="1285884" cy="289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rot="10800000">
            <a:off x="5143506" y="4857760"/>
            <a:ext cx="928693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571604" y="4068553"/>
            <a:ext cx="16430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Demander l’</a:t>
            </a:r>
            <a:r>
              <a:rPr lang="fr-FR" dirty="0" err="1" smtClean="0">
                <a:solidFill>
                  <a:srgbClr val="FF0000"/>
                </a:solidFill>
              </a:rPr>
              <a:t>hebergement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10800000">
            <a:off x="4857752" y="5357826"/>
            <a:ext cx="121444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3939" y="1142984"/>
            <a:ext cx="7786742" cy="5572164"/>
          </a:xfrm>
          <a:prstGeom prst="rect">
            <a:avLst/>
          </a:prstGeom>
          <a:noFill/>
          <a:ln w="9525">
            <a:solidFill>
              <a:srgbClr val="9A7500"/>
            </a:solidFill>
            <a:miter lim="800000"/>
            <a:headEnd/>
            <a:tailEnd/>
          </a:ln>
          <a:effectLst/>
        </p:spPr>
      </p:pic>
      <p:sp>
        <p:nvSpPr>
          <p:cNvPr id="8" name="Rectangle à coins arrondis 7">
            <a:hlinkClick r:id="rId3" action="ppaction://hlinksldjump"/>
          </p:cNvPr>
          <p:cNvSpPr/>
          <p:nvPr/>
        </p:nvSpPr>
        <p:spPr>
          <a:xfrm>
            <a:off x="8072462" y="-24"/>
            <a:ext cx="1071570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2976" y="285728"/>
            <a:ext cx="642942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03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>
            <a:hlinkClick r:id="rId3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7356" y="285728"/>
            <a:ext cx="6357982" cy="461665"/>
          </a:xfrm>
          <a:prstGeom prst="rect">
            <a:avLst/>
          </a:prstGeom>
          <a:solidFill>
            <a:srgbClr val="9672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Demander la bourse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71604" y="4500570"/>
            <a:ext cx="16430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Remplir le formulaire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en angle 10"/>
          <p:cNvCxnSpPr>
            <a:stCxn id="14" idx="6"/>
          </p:cNvCxnSpPr>
          <p:nvPr/>
        </p:nvCxnSpPr>
        <p:spPr>
          <a:xfrm>
            <a:off x="2428860" y="3143248"/>
            <a:ext cx="785818" cy="1357322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357290" y="3000372"/>
            <a:ext cx="107157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stCxn id="12" idx="3"/>
          </p:cNvCxnSpPr>
          <p:nvPr/>
        </p:nvCxnSpPr>
        <p:spPr>
          <a:xfrm flipV="1">
            <a:off x="3214678" y="3071810"/>
            <a:ext cx="1428760" cy="1751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480720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fr-FR" dirty="0"/>
              <a:t>Guide </a:t>
            </a:r>
            <a:r>
              <a:rPr lang="fr-FR" dirty="0" smtClean="0"/>
              <a:t>des </a:t>
            </a:r>
            <a:r>
              <a:rPr lang="fr-FR" dirty="0"/>
              <a:t>Inscriptions </a:t>
            </a:r>
            <a:r>
              <a:rPr lang="fr-FR" dirty="0" smtClean="0"/>
              <a:t>aux </a:t>
            </a:r>
            <a:r>
              <a:rPr lang="fr-FR" dirty="0"/>
              <a:t>Œuvres </a:t>
            </a:r>
            <a:r>
              <a:rPr lang="fr-FR" dirty="0" smtClean="0"/>
              <a:t>Universitaires </a:t>
            </a:r>
            <a:endParaRPr lang="fr-FR" dirty="0"/>
          </a:p>
          <a:p>
            <a:pPr marL="82296" indent="0" algn="ctr">
              <a:buNone/>
            </a:pPr>
            <a:r>
              <a:rPr lang="fr-FR" b="1" dirty="0"/>
              <a:t>Bacheliers </a:t>
            </a:r>
            <a:r>
              <a:rPr lang="fr-FR" b="1" dirty="0" smtClean="0"/>
              <a:t>2020</a:t>
            </a:r>
            <a:endParaRPr lang="fr-FR" b="1" dirty="0"/>
          </a:p>
          <a:p>
            <a:pPr marL="82296" indent="0" algn="ctr">
              <a:buNone/>
            </a:pPr>
            <a:endParaRPr lang="fr-FR" sz="100" dirty="0"/>
          </a:p>
          <a:p>
            <a:pPr marL="82296" indent="0" algn="ctr">
              <a:buNone/>
            </a:pPr>
            <a:r>
              <a:rPr lang="fr-FR" b="1" u="sng" dirty="0" smtClean="0"/>
              <a:t>L’étudiant </a:t>
            </a:r>
            <a:r>
              <a:rPr lang="fr-FR" b="1" u="sng" dirty="0"/>
              <a:t>inscrit à l’université de Bejaia</a:t>
            </a:r>
            <a:r>
              <a:rPr lang="fr-FR" b="1" dirty="0"/>
              <a:t> </a:t>
            </a:r>
          </a:p>
          <a:p>
            <a:pPr marL="82296" indent="0" algn="ctr">
              <a:buNone/>
            </a:pPr>
            <a:r>
              <a:rPr lang="fr-FR" b="1" u="sng" dirty="0"/>
              <a:t>Peut bénéficier </a:t>
            </a:r>
            <a:r>
              <a:rPr lang="fr-FR" b="1" u="sng" dirty="0" smtClean="0"/>
              <a:t>de</a:t>
            </a:r>
            <a:endParaRPr lang="fr-FR" b="1" dirty="0"/>
          </a:p>
          <a:p>
            <a:pPr marL="82296" indent="0" algn="ctr">
              <a:buNone/>
            </a:pPr>
            <a:endParaRPr lang="fr-FR" sz="300" dirty="0"/>
          </a:p>
          <a:p>
            <a:pPr marL="82296" indent="0">
              <a:buNone/>
            </a:pPr>
            <a:r>
              <a:rPr lang="fr-FR" dirty="0"/>
              <a:t>01-	</a:t>
            </a:r>
            <a:r>
              <a:rPr lang="fr-FR" b="1" dirty="0"/>
              <a:t>Hébergement</a:t>
            </a:r>
            <a:r>
              <a:rPr lang="fr-FR" dirty="0"/>
              <a:t> </a:t>
            </a:r>
            <a:r>
              <a:rPr lang="fr-FR" sz="2200" dirty="0" smtClean="0"/>
              <a:t>(</a:t>
            </a:r>
            <a:r>
              <a:rPr lang="fr-FR" sz="2200" dirty="0"/>
              <a:t>Dans les cités universitaires </a:t>
            </a:r>
            <a:r>
              <a:rPr lang="fr-FR" sz="2200" dirty="0" smtClean="0"/>
              <a:t>Bejaia, Elkseur </a:t>
            </a:r>
            <a:r>
              <a:rPr lang="fr-FR" sz="2200" dirty="0"/>
              <a:t>et Amizour)</a:t>
            </a:r>
          </a:p>
          <a:p>
            <a:pPr marL="82296" indent="0">
              <a:buNone/>
            </a:pPr>
            <a:r>
              <a:rPr lang="fr-FR" dirty="0"/>
              <a:t>02-	</a:t>
            </a:r>
            <a:r>
              <a:rPr lang="fr-FR" b="1" dirty="0"/>
              <a:t>Transport </a:t>
            </a:r>
            <a:r>
              <a:rPr lang="fr-FR" dirty="0"/>
              <a:t>          </a:t>
            </a:r>
            <a:r>
              <a:rPr lang="fr-FR" dirty="0" smtClean="0"/>
              <a:t> </a:t>
            </a:r>
            <a:r>
              <a:rPr lang="fr-FR" sz="2600" dirty="0"/>
              <a:t>(Des communes et cités vers les campus)</a:t>
            </a:r>
          </a:p>
          <a:p>
            <a:pPr marL="82296" indent="0">
              <a:buNone/>
            </a:pPr>
            <a:r>
              <a:rPr lang="fr-FR" dirty="0"/>
              <a:t>03-	</a:t>
            </a:r>
            <a:r>
              <a:rPr lang="fr-FR" dirty="0" smtClean="0"/>
              <a:t> </a:t>
            </a:r>
            <a:r>
              <a:rPr lang="fr-FR" b="1" dirty="0" smtClean="0"/>
              <a:t>Bourse universitaire</a:t>
            </a:r>
            <a:endParaRPr lang="fr-FR" b="1" dirty="0"/>
          </a:p>
          <a:p>
            <a:pPr marL="82296" indent="0" algn="ctr">
              <a:buNone/>
            </a:pPr>
            <a:endParaRPr lang="fr-FR" sz="200" dirty="0"/>
          </a:p>
          <a:p>
            <a:pPr marL="82296" indent="0" algn="ctr">
              <a:buNone/>
            </a:pPr>
            <a:r>
              <a:rPr lang="fr-FR" b="1" dirty="0"/>
              <a:t>           Les inscriptions à l’Hébergement, la Bourse </a:t>
            </a:r>
            <a:r>
              <a:rPr lang="fr-FR" b="1" dirty="0" smtClean="0"/>
              <a:t>                         </a:t>
            </a:r>
            <a:r>
              <a:rPr lang="fr-FR" dirty="0" smtClean="0"/>
              <a:t>et </a:t>
            </a:r>
            <a:r>
              <a:rPr lang="fr-FR" dirty="0"/>
              <a:t>au transport universitaires s’effectueront </a:t>
            </a:r>
            <a:r>
              <a:rPr lang="fr-FR" b="1" dirty="0"/>
              <a:t>par </a:t>
            </a:r>
            <a:r>
              <a:rPr lang="fr-FR" b="1" dirty="0" smtClean="0"/>
              <a:t>internet </a:t>
            </a:r>
            <a:r>
              <a:rPr lang="fr-FR" dirty="0"/>
              <a:t>par </a:t>
            </a:r>
            <a:r>
              <a:rPr lang="fr-FR" dirty="0" smtClean="0"/>
              <a:t>                le </a:t>
            </a:r>
            <a:r>
              <a:rPr lang="fr-FR" dirty="0"/>
              <a:t>biais de la plate-forme numérique Progress via le lien : </a:t>
            </a:r>
            <a:r>
              <a:rPr lang="fr-FR" b="1" dirty="0"/>
              <a:t>https://progres.mesrs.dz/webonou/</a:t>
            </a:r>
          </a:p>
          <a:p>
            <a:pPr marL="82296" indent="0" algn="ctr">
              <a:buNone/>
            </a:pPr>
            <a:endParaRPr lang="fr-FR" sz="200" dirty="0"/>
          </a:p>
          <a:p>
            <a:pPr marL="82296" indent="0" algn="ctr">
              <a:buNone/>
            </a:pPr>
            <a:r>
              <a:rPr lang="fr-FR" dirty="0"/>
              <a:t>           L’étudiant accède à la plateforme </a:t>
            </a:r>
            <a:r>
              <a:rPr lang="fr-FR" dirty="0" smtClean="0"/>
              <a:t>Progress                         du </a:t>
            </a:r>
            <a:r>
              <a:rPr lang="fr-FR" dirty="0"/>
              <a:t>25 au 30/11/2020 et effectuera ses inscriptions aux prestations qu’assurent les DOU  Bejaia et Elkseur </a:t>
            </a:r>
            <a:endParaRPr lang="fr-FR" dirty="0" smtClean="0"/>
          </a:p>
          <a:p>
            <a:pPr marL="82296" indent="0" algn="ctr">
              <a:buNone/>
            </a:pPr>
            <a:r>
              <a:rPr lang="fr-FR" dirty="0" smtClean="0"/>
              <a:t>à </a:t>
            </a:r>
            <a:r>
              <a:rPr lang="fr-FR" dirty="0"/>
              <a:t>savoir l’Hébergement, la Bourse et le Transport.</a:t>
            </a:r>
          </a:p>
          <a:p>
            <a:pPr marL="82296" indent="0" algn="ctr">
              <a:buNone/>
            </a:pPr>
            <a:endParaRPr lang="fr-FR" sz="300" dirty="0"/>
          </a:p>
          <a:p>
            <a:pPr marL="82296" indent="0" algn="ctr">
              <a:buNone/>
            </a:pPr>
            <a:r>
              <a:rPr lang="fr-FR" dirty="0"/>
              <a:t>    La période d’ouverture du site internet des inscriptions, prévue initialement du 25 au 30/11/2020, sera confirmée et publiée durant le mois de novembre 2020 dans les sites internet et pages </a:t>
            </a:r>
            <a:r>
              <a:rPr lang="fr-FR" dirty="0" err="1"/>
              <a:t>facebook</a:t>
            </a:r>
            <a:r>
              <a:rPr lang="fr-FR" dirty="0"/>
              <a:t> des DOU Bejaia  &amp; Elkseur.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816440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921C04"/>
                </a:solidFill>
              </a:rPr>
              <a:t>Conditions d’obtention </a:t>
            </a:r>
            <a:r>
              <a:rPr lang="fr-FR" sz="3600" b="1" dirty="0" smtClean="0">
                <a:solidFill>
                  <a:srgbClr val="921C04"/>
                </a:solidFill>
              </a:rPr>
              <a:t/>
            </a:r>
            <a:br>
              <a:rPr lang="fr-FR" sz="3600" b="1" dirty="0" smtClean="0">
                <a:solidFill>
                  <a:srgbClr val="921C04"/>
                </a:solidFill>
              </a:rPr>
            </a:br>
            <a:r>
              <a:rPr lang="fr-FR" sz="2700" dirty="0" smtClean="0">
                <a:solidFill>
                  <a:srgbClr val="921C04"/>
                </a:solidFill>
              </a:rPr>
              <a:t>d’une</a:t>
            </a:r>
            <a:r>
              <a:rPr lang="fr-FR" b="1" dirty="0" smtClean="0">
                <a:solidFill>
                  <a:srgbClr val="921C04"/>
                </a:solidFill>
              </a:rPr>
              <a:t> </a:t>
            </a:r>
            <a:r>
              <a:rPr lang="fr-FR" b="1" dirty="0">
                <a:solidFill>
                  <a:srgbClr val="921C04"/>
                </a:solidFill>
              </a:rPr>
              <a:t>chambre universitaire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412776"/>
            <a:ext cx="7632848" cy="4835624"/>
          </a:xfrm>
          <a:solidFill>
            <a:srgbClr val="967200"/>
          </a:solidFill>
        </p:spPr>
        <p:txBody>
          <a:bodyPr/>
          <a:lstStyle/>
          <a:p>
            <a:pPr marL="82296" indent="0">
              <a:buNone/>
            </a:pP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>
                <a:solidFill>
                  <a:schemeClr val="bg1"/>
                </a:solidFill>
              </a:rPr>
              <a:t>-	</a:t>
            </a:r>
            <a:r>
              <a:rPr lang="fr-FR" sz="3600" dirty="0">
                <a:solidFill>
                  <a:schemeClr val="bg1"/>
                </a:solidFill>
              </a:rPr>
              <a:t>L’étudiant doit s'inscrire à </a:t>
            </a:r>
            <a:r>
              <a:rPr lang="fr-FR" sz="2400" dirty="0">
                <a:solidFill>
                  <a:schemeClr val="bg1"/>
                </a:solidFill>
              </a:rPr>
              <a:t>l’université</a:t>
            </a:r>
            <a:r>
              <a:rPr lang="fr-FR" sz="3600" dirty="0">
                <a:solidFill>
                  <a:schemeClr val="bg1"/>
                </a:solidFill>
              </a:rPr>
              <a:t> de Bejaia </a:t>
            </a:r>
          </a:p>
          <a:p>
            <a:pPr marL="82296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2</a:t>
            </a:r>
            <a:r>
              <a:rPr lang="fr-FR" sz="3600" dirty="0">
                <a:solidFill>
                  <a:schemeClr val="bg1"/>
                </a:solidFill>
              </a:rPr>
              <a:t>-	L’étudiant doit résider à 50km ou plus pour les garçons et à 30km ou plus </a:t>
            </a:r>
            <a:r>
              <a:rPr lang="fr-FR" sz="3600" dirty="0" smtClean="0">
                <a:solidFill>
                  <a:schemeClr val="bg1"/>
                </a:solidFill>
              </a:rPr>
              <a:t>pour </a:t>
            </a:r>
            <a:r>
              <a:rPr lang="fr-FR" sz="3600" dirty="0">
                <a:solidFill>
                  <a:schemeClr val="bg1"/>
                </a:solidFill>
              </a:rPr>
              <a:t>les filles des lieux </a:t>
            </a:r>
            <a:r>
              <a:rPr lang="fr-FR" sz="2800" dirty="0">
                <a:solidFill>
                  <a:schemeClr val="bg1"/>
                </a:solidFill>
              </a:rPr>
              <a:t>pédagogiques </a:t>
            </a:r>
            <a:endParaRPr lang="fr-FR" sz="36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3</a:t>
            </a:r>
            <a:r>
              <a:rPr lang="fr-FR" sz="3600" dirty="0">
                <a:solidFill>
                  <a:schemeClr val="bg1"/>
                </a:solidFill>
              </a:rPr>
              <a:t>-	L’étudiant doit être âgé de moins 28 ans à la date de l’inscription 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24143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1214414" y="714356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>
            <a:hlinkClick r:id="rId3" action="ppaction://hlinksldjump"/>
          </p:cNvPr>
          <p:cNvSpPr/>
          <p:nvPr/>
        </p:nvSpPr>
        <p:spPr>
          <a:xfrm>
            <a:off x="1214414" y="1285860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Adresses &amp; liens Internet 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>
            <a:hlinkClick r:id="rId4" action="ppaction://hlinksldjump"/>
          </p:cNvPr>
          <p:cNvSpPr/>
          <p:nvPr/>
        </p:nvSpPr>
        <p:spPr>
          <a:xfrm>
            <a:off x="1214414" y="1928802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Résidences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>
            <a:hlinkClick r:id="" action="ppaction://noaction"/>
          </p:cNvPr>
          <p:cNvSpPr/>
          <p:nvPr/>
        </p:nvSpPr>
        <p:spPr>
          <a:xfrm>
            <a:off x="1214414" y="2571744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infrastructures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>
            <a:hlinkClick r:id="rId5" action="ppaction://hlinksldjump"/>
          </p:cNvPr>
          <p:cNvSpPr/>
          <p:nvPr/>
        </p:nvSpPr>
        <p:spPr>
          <a:xfrm>
            <a:off x="1214414" y="3214686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Dépliant 1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>
            <a:hlinkClick r:id="rId6" action="ppaction://hlinksldjump"/>
          </p:cNvPr>
          <p:cNvSpPr/>
          <p:nvPr/>
        </p:nvSpPr>
        <p:spPr>
          <a:xfrm>
            <a:off x="1214414" y="3857628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Dépliant 2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>
            <a:hlinkClick r:id="rId7" action="ppaction://hlinksldjump"/>
          </p:cNvPr>
          <p:cNvSpPr/>
          <p:nvPr/>
        </p:nvSpPr>
        <p:spPr>
          <a:xfrm>
            <a:off x="1214414" y="4500570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1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>
            <a:hlinkClick r:id="rId8" action="ppaction://hlinksldjump"/>
          </p:cNvPr>
          <p:cNvSpPr/>
          <p:nvPr/>
        </p:nvSpPr>
        <p:spPr>
          <a:xfrm>
            <a:off x="1214414" y="5072074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 2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>
            <a:hlinkClick r:id="rId9" action="ppaction://hlinksldjump"/>
          </p:cNvPr>
          <p:cNvSpPr/>
          <p:nvPr/>
        </p:nvSpPr>
        <p:spPr>
          <a:xfrm>
            <a:off x="1214414" y="5715016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Lignes transport 1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>
            <a:hlinkClick r:id="rId10" action="ppaction://hlinksldjump"/>
          </p:cNvPr>
          <p:cNvSpPr/>
          <p:nvPr/>
        </p:nvSpPr>
        <p:spPr>
          <a:xfrm>
            <a:off x="1214414" y="6286520"/>
            <a:ext cx="185738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Lignes transport 2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>
            <a:hlinkClick r:id="rId11" action="ppaction://hlinksldjump"/>
          </p:cNvPr>
          <p:cNvSpPr/>
          <p:nvPr/>
        </p:nvSpPr>
        <p:spPr>
          <a:xfrm>
            <a:off x="3714744" y="714356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inscriptions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à coins arrondis 14">
            <a:hlinkClick r:id="rId12" action="ppaction://hlinksldjump"/>
          </p:cNvPr>
          <p:cNvSpPr/>
          <p:nvPr/>
        </p:nvSpPr>
        <p:spPr>
          <a:xfrm>
            <a:off x="3714744" y="1285860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Compte </a:t>
            </a:r>
            <a:r>
              <a:rPr lang="fr-FR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Progres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à coins arrondis 15">
            <a:hlinkClick r:id="rId13" action="ppaction://hlinksldjump"/>
          </p:cNvPr>
          <p:cNvSpPr/>
          <p:nvPr/>
        </p:nvSpPr>
        <p:spPr>
          <a:xfrm>
            <a:off x="3714744" y="2571744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Demander hébergement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à coins arrondis 16">
            <a:hlinkClick r:id="rId14" action="ppaction://hlinksldjump"/>
          </p:cNvPr>
          <p:cNvSpPr/>
          <p:nvPr/>
        </p:nvSpPr>
        <p:spPr>
          <a:xfrm>
            <a:off x="3714744" y="3214686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Demander bourse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à coins arrondis 18">
            <a:hlinkClick r:id="rId15" action="ppaction://hlinksldjump"/>
          </p:cNvPr>
          <p:cNvSpPr/>
          <p:nvPr/>
        </p:nvSpPr>
        <p:spPr>
          <a:xfrm>
            <a:off x="3714744" y="3857628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Inscription </a:t>
            </a:r>
            <a:r>
              <a:rPr lang="fr-FR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progres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>
            <a:hlinkClick r:id="rId16" action="ppaction://hlinksldjump"/>
          </p:cNvPr>
          <p:cNvSpPr/>
          <p:nvPr/>
        </p:nvSpPr>
        <p:spPr>
          <a:xfrm>
            <a:off x="3714744" y="4500570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Droit hébergement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>
            <a:hlinkClick r:id="rId17" action="ppaction://hlinksldjump"/>
          </p:cNvPr>
          <p:cNvSpPr/>
          <p:nvPr/>
        </p:nvSpPr>
        <p:spPr>
          <a:xfrm>
            <a:off x="3714744" y="5072074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 hébergement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>
            <a:hlinkClick r:id="rId18" action="ppaction://hlinksldjump"/>
          </p:cNvPr>
          <p:cNvSpPr/>
          <p:nvPr/>
        </p:nvSpPr>
        <p:spPr>
          <a:xfrm>
            <a:off x="3714744" y="5786454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Dossier hébergement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à coins arrondis 23">
            <a:hlinkClick r:id="rId19" action="ppaction://hlinksldjump"/>
          </p:cNvPr>
          <p:cNvSpPr/>
          <p:nvPr/>
        </p:nvSpPr>
        <p:spPr>
          <a:xfrm>
            <a:off x="3643306" y="6357958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 bourse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à coins arrondis 24">
            <a:hlinkClick r:id="rId20" action="ppaction://hlinksldjump"/>
          </p:cNvPr>
          <p:cNvSpPr/>
          <p:nvPr/>
        </p:nvSpPr>
        <p:spPr>
          <a:xfrm>
            <a:off x="6715140" y="1285860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Dossier bourse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>
            <a:hlinkClick r:id="rId21" action="ppaction://hlinksldjump"/>
          </p:cNvPr>
          <p:cNvSpPr/>
          <p:nvPr/>
        </p:nvSpPr>
        <p:spPr>
          <a:xfrm>
            <a:off x="6715140" y="1928802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>
            <a:hlinkClick r:id="rId22" action="ppaction://hlinksldjump"/>
          </p:cNvPr>
          <p:cNvSpPr/>
          <p:nvPr/>
        </p:nvSpPr>
        <p:spPr>
          <a:xfrm>
            <a:off x="6715140" y="2571744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Activités culturelles </a:t>
            </a:r>
          </a:p>
        </p:txBody>
      </p:sp>
      <p:sp>
        <p:nvSpPr>
          <p:cNvPr id="28" name="Rectangle à coins arrondis 27">
            <a:hlinkClick r:id="rId23" action="ppaction://hlinksldjump"/>
          </p:cNvPr>
          <p:cNvSpPr/>
          <p:nvPr/>
        </p:nvSpPr>
        <p:spPr>
          <a:xfrm>
            <a:off x="6715140" y="3214686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Activités Sportives 1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à coins arrondis 28">
            <a:hlinkClick r:id="rId24" action="ppaction://hlinksldjump"/>
          </p:cNvPr>
          <p:cNvSpPr/>
          <p:nvPr/>
        </p:nvSpPr>
        <p:spPr>
          <a:xfrm>
            <a:off x="6715140" y="3857628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Activités Sportives 2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à coins arrondis 29">
            <a:hlinkClick r:id="rId25" action="ppaction://hlinksldjump"/>
          </p:cNvPr>
          <p:cNvSpPr/>
          <p:nvPr/>
        </p:nvSpPr>
        <p:spPr>
          <a:xfrm>
            <a:off x="6715140" y="4500570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Résidences Universitaires 1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à coins arrondis 30">
            <a:hlinkClick r:id="rId26" action="ppaction://hlinksldjump"/>
          </p:cNvPr>
          <p:cNvSpPr/>
          <p:nvPr/>
        </p:nvSpPr>
        <p:spPr>
          <a:xfrm>
            <a:off x="6715140" y="5072074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Résidences Universitaires 2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à coins arrondis 31">
            <a:hlinkClick r:id="rId27" action="ppaction://hlinksldjump"/>
          </p:cNvPr>
          <p:cNvSpPr/>
          <p:nvPr/>
        </p:nvSpPr>
        <p:spPr>
          <a:xfrm>
            <a:off x="6715140" y="5715016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Stations de bus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à coins arrondis 33">
            <a:hlinkClick r:id="rId28" action="ppaction://hlinksldjump"/>
          </p:cNvPr>
          <p:cNvSpPr/>
          <p:nvPr/>
        </p:nvSpPr>
        <p:spPr>
          <a:xfrm>
            <a:off x="3714744" y="1928802"/>
            <a:ext cx="2143140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Demander transport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à coins arrondis 34">
            <a:hlinkClick r:id="rId29" action="ppaction://hlinksldjump"/>
          </p:cNvPr>
          <p:cNvSpPr/>
          <p:nvPr/>
        </p:nvSpPr>
        <p:spPr>
          <a:xfrm>
            <a:off x="6715140" y="6286520"/>
            <a:ext cx="2214578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Résidences Universitaires 3</a:t>
            </a:r>
            <a:endParaRPr lang="fr-FR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214414" y="71414"/>
            <a:ext cx="7715304" cy="428628"/>
          </a:xfrm>
          <a:prstGeom prst="roundRect">
            <a:avLst/>
          </a:prstGeom>
          <a:noFill/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Plan de la diaporama     cliquer pour accéder</a:t>
            </a:r>
            <a:endParaRPr lang="fr-FR" b="1" dirty="0">
              <a:solidFill>
                <a:srgbClr val="00B0F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715140" y="642918"/>
            <a:ext cx="2143140" cy="428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Echap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Quitter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85728"/>
            <a:ext cx="7818072" cy="6072230"/>
          </a:xfrm>
          <a:solidFill>
            <a:srgbClr val="7A5D00"/>
          </a:solidFill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fr-FR" sz="4000" b="1" dirty="0">
                <a:solidFill>
                  <a:schemeClr val="bg1"/>
                </a:solidFill>
              </a:rPr>
              <a:t>Hébergement Universitaire </a:t>
            </a:r>
          </a:p>
          <a:p>
            <a:pPr marL="82296" indent="0" algn="ctr">
              <a:buNone/>
            </a:pPr>
            <a:r>
              <a:rPr lang="fr-FR" sz="2600" u="sng" dirty="0">
                <a:solidFill>
                  <a:schemeClr val="bg1"/>
                </a:solidFill>
              </a:rPr>
              <a:t>Démarches à suivre pour les nouveaux </a:t>
            </a:r>
            <a:r>
              <a:rPr lang="fr-FR" sz="2600" u="sng" dirty="0" smtClean="0">
                <a:solidFill>
                  <a:schemeClr val="bg1"/>
                </a:solidFill>
              </a:rPr>
              <a:t>bacheliers</a:t>
            </a:r>
          </a:p>
          <a:p>
            <a:pPr marL="82296" indent="0" algn="ctr">
              <a:buNone/>
            </a:pPr>
            <a:endParaRPr lang="fr-FR" sz="2600" u="sng" dirty="0">
              <a:solidFill>
                <a:schemeClr val="bg1"/>
              </a:solidFill>
            </a:endParaRPr>
          </a:p>
          <a:p>
            <a:pPr marL="82296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Apres avoir effectué sa demande d’hébergement via la plateforme d’hébergement  du ministère de l’enseignement supérieur et de la recherche scientifique</a:t>
            </a:r>
          </a:p>
          <a:p>
            <a:pPr marL="82296" indent="0" algn="ctr">
              <a:buNone/>
            </a:pPr>
            <a:r>
              <a:rPr lang="fr-FR" sz="2100" dirty="0">
                <a:solidFill>
                  <a:schemeClr val="bg1"/>
                </a:solidFill>
              </a:rPr>
              <a:t>(Le lien sera disponible sur les sites &amp; pages Facebook des DOU Bejaia et ELKSEUR)</a:t>
            </a:r>
          </a:p>
          <a:p>
            <a:pPr marL="82296" indent="0">
              <a:buNone/>
            </a:pPr>
            <a:endParaRPr lang="fr-FR" sz="10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sz="2600" b="1" u="sng" dirty="0">
                <a:solidFill>
                  <a:schemeClr val="bg1"/>
                </a:solidFill>
              </a:rPr>
              <a:t>L’étudiant se verra dans l’une des situations suivantes :</a:t>
            </a:r>
          </a:p>
          <a:p>
            <a:pPr marL="82296" indent="0">
              <a:buNone/>
            </a:pPr>
            <a:r>
              <a:rPr lang="fr-FR" sz="4100" b="1" dirty="0" smtClean="0">
                <a:solidFill>
                  <a:schemeClr val="bg1"/>
                </a:solidFill>
              </a:rPr>
              <a:t> -       </a:t>
            </a:r>
            <a:r>
              <a:rPr lang="fr-FR" sz="4100" b="1" u="sng" dirty="0" smtClean="0">
                <a:solidFill>
                  <a:schemeClr val="bg1"/>
                </a:solidFill>
              </a:rPr>
              <a:t> Admis </a:t>
            </a:r>
            <a:r>
              <a:rPr lang="fr-FR" sz="4100" dirty="0">
                <a:solidFill>
                  <a:schemeClr val="bg1"/>
                </a:solidFill>
              </a:rPr>
              <a:t>: l’étudiant sera affecté à l’une des </a:t>
            </a:r>
            <a:r>
              <a:rPr lang="fr-FR" sz="3400" dirty="0">
                <a:solidFill>
                  <a:schemeClr val="bg1"/>
                </a:solidFill>
              </a:rPr>
              <a:t>résidences universitaire de Bejaia, d’</a:t>
            </a:r>
            <a:r>
              <a:rPr lang="fr-FR" sz="3400" dirty="0" err="1">
                <a:solidFill>
                  <a:schemeClr val="bg1"/>
                </a:solidFill>
              </a:rPr>
              <a:t>Elkseur</a:t>
            </a:r>
            <a:r>
              <a:rPr lang="fr-FR" sz="3400" dirty="0">
                <a:solidFill>
                  <a:schemeClr val="bg1"/>
                </a:solidFill>
              </a:rPr>
              <a:t> ou </a:t>
            </a:r>
            <a:r>
              <a:rPr lang="fr-FR" sz="3400" dirty="0" smtClean="0">
                <a:solidFill>
                  <a:schemeClr val="bg1"/>
                </a:solidFill>
              </a:rPr>
              <a:t>d’</a:t>
            </a:r>
            <a:r>
              <a:rPr lang="fr-FR" sz="3400" dirty="0" err="1" smtClean="0">
                <a:solidFill>
                  <a:schemeClr val="bg1"/>
                </a:solidFill>
              </a:rPr>
              <a:t>Amizour</a:t>
            </a:r>
            <a:endParaRPr lang="fr-FR" sz="3400" dirty="0" smtClean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sz="4100" dirty="0" smtClean="0">
                <a:solidFill>
                  <a:schemeClr val="bg1"/>
                </a:solidFill>
              </a:rPr>
              <a:t>-</a:t>
            </a:r>
            <a:r>
              <a:rPr lang="fr-FR" sz="4100" dirty="0">
                <a:solidFill>
                  <a:schemeClr val="bg1"/>
                </a:solidFill>
              </a:rPr>
              <a:t>	</a:t>
            </a:r>
            <a:r>
              <a:rPr lang="fr-FR" sz="4100" b="1" u="sng" dirty="0">
                <a:solidFill>
                  <a:schemeClr val="bg1"/>
                </a:solidFill>
              </a:rPr>
              <a:t>Refusé </a:t>
            </a:r>
            <a:r>
              <a:rPr lang="fr-FR" sz="4100" dirty="0">
                <a:solidFill>
                  <a:schemeClr val="bg1"/>
                </a:solidFill>
              </a:rPr>
              <a:t>: l’étudiant pourrait faire le recours </a:t>
            </a:r>
            <a:r>
              <a:rPr lang="fr-FR" sz="2300" dirty="0">
                <a:solidFill>
                  <a:schemeClr val="bg1"/>
                </a:solidFill>
              </a:rPr>
              <a:t>auprès</a:t>
            </a:r>
            <a:r>
              <a:rPr lang="fr-FR" sz="4100" dirty="0">
                <a:solidFill>
                  <a:schemeClr val="bg1"/>
                </a:solidFill>
              </a:rPr>
              <a:t> </a:t>
            </a:r>
            <a:r>
              <a:rPr lang="fr-FR" sz="2900" dirty="0">
                <a:solidFill>
                  <a:schemeClr val="bg1"/>
                </a:solidFill>
              </a:rPr>
              <a:t>des services des </a:t>
            </a:r>
            <a:r>
              <a:rPr lang="fr-FR" sz="2900" dirty="0" smtClean="0">
                <a:solidFill>
                  <a:schemeClr val="bg1"/>
                </a:solidFill>
              </a:rPr>
              <a:t>DOU </a:t>
            </a:r>
            <a:r>
              <a:rPr lang="fr-FR" sz="2900" dirty="0">
                <a:solidFill>
                  <a:schemeClr val="bg1"/>
                </a:solidFill>
              </a:rPr>
              <a:t>ou se considérer étudiant externe.</a:t>
            </a:r>
            <a:endParaRPr lang="fr-FR" sz="41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sz="4100" dirty="0">
                <a:solidFill>
                  <a:schemeClr val="bg1"/>
                </a:solidFill>
              </a:rPr>
              <a:t>-	</a:t>
            </a:r>
            <a:r>
              <a:rPr lang="fr-FR" sz="4100" b="1" u="sng" dirty="0">
                <a:solidFill>
                  <a:schemeClr val="bg1"/>
                </a:solidFill>
              </a:rPr>
              <a:t>Étudiant externe</a:t>
            </a:r>
            <a:r>
              <a:rPr lang="fr-FR" sz="4100" dirty="0">
                <a:solidFill>
                  <a:schemeClr val="bg1"/>
                </a:solidFill>
              </a:rPr>
              <a:t> : C’est  l’étudiant qui réside à moins de 30 km pour les filles  e</a:t>
            </a:r>
            <a:r>
              <a:rPr lang="fr-FR" sz="4100" dirty="0" smtClean="0">
                <a:solidFill>
                  <a:schemeClr val="bg1"/>
                </a:solidFill>
              </a:rPr>
              <a:t>t </a:t>
            </a:r>
            <a:r>
              <a:rPr lang="fr-FR" sz="4100" dirty="0">
                <a:solidFill>
                  <a:schemeClr val="bg1"/>
                </a:solidFill>
              </a:rPr>
              <a:t>de 50km pour les garçons des lieux </a:t>
            </a:r>
            <a:r>
              <a:rPr lang="fr-FR" sz="4100" dirty="0" smtClean="0">
                <a:solidFill>
                  <a:schemeClr val="bg1"/>
                </a:solidFill>
              </a:rPr>
              <a:t>pédagogiques, Donc </a:t>
            </a:r>
            <a:r>
              <a:rPr lang="fr-FR" sz="4100" dirty="0">
                <a:solidFill>
                  <a:schemeClr val="bg1"/>
                </a:solidFill>
              </a:rPr>
              <a:t>il ne ferra pas l’inscription à l’hébergement.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734298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7696" y="116632"/>
            <a:ext cx="5584664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921C04"/>
                </a:solidFill>
              </a:rPr>
              <a:t>Dossier </a:t>
            </a:r>
            <a:r>
              <a:rPr lang="fr-FR" b="1" dirty="0" smtClean="0">
                <a:solidFill>
                  <a:srgbClr val="921C04"/>
                </a:solidFill>
              </a:rPr>
              <a:t>Hébergement</a:t>
            </a:r>
            <a:endParaRPr lang="fr-FR" b="1" dirty="0">
              <a:solidFill>
                <a:srgbClr val="921C04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764704"/>
            <a:ext cx="7746064" cy="5400600"/>
          </a:xfrm>
          <a:solidFill>
            <a:srgbClr val="967200"/>
          </a:solidFill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Imprimé </a:t>
            </a:r>
            <a:r>
              <a:rPr lang="fr-FR" dirty="0">
                <a:solidFill>
                  <a:schemeClr val="bg1"/>
                </a:solidFill>
              </a:rPr>
              <a:t>de demande de chambre </a:t>
            </a:r>
            <a:endParaRPr lang="fr-FR" dirty="0" smtClean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     (</a:t>
            </a:r>
            <a:r>
              <a:rPr lang="fr-FR" sz="2400" dirty="0">
                <a:solidFill>
                  <a:schemeClr val="bg1"/>
                </a:solidFill>
              </a:rPr>
              <a:t>qui vous sera remis par l’administration)</a:t>
            </a:r>
            <a:endParaRPr lang="fr-FR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2.	Attestation d’inscription </a:t>
            </a:r>
            <a:r>
              <a:rPr lang="fr-FR" dirty="0" smtClean="0">
                <a:solidFill>
                  <a:schemeClr val="bg1"/>
                </a:solidFill>
              </a:rPr>
              <a:t>à l’université                </a:t>
            </a: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 </a:t>
            </a:r>
            <a:r>
              <a:rPr lang="fr-FR" sz="2600" dirty="0" smtClean="0">
                <a:solidFill>
                  <a:schemeClr val="bg1"/>
                </a:solidFill>
              </a:rPr>
              <a:t>de Bejaia 2020/2021</a:t>
            </a:r>
            <a:endParaRPr lang="fr-FR" sz="26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3.	</a:t>
            </a:r>
            <a:r>
              <a:rPr lang="fr-FR" sz="2800" dirty="0">
                <a:solidFill>
                  <a:schemeClr val="bg1"/>
                </a:solidFill>
              </a:rPr>
              <a:t>Une copie du relevé de notes du </a:t>
            </a:r>
            <a:r>
              <a:rPr lang="fr-FR" sz="2800" dirty="0" smtClean="0">
                <a:solidFill>
                  <a:schemeClr val="bg1"/>
                </a:solidFill>
              </a:rPr>
              <a:t>baccalauréat </a:t>
            </a:r>
            <a:endParaRPr lang="fr-FR" sz="2800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4.	Deux certificats médicaux </a:t>
            </a:r>
            <a:r>
              <a:rPr lang="fr-FR" sz="2400" dirty="0">
                <a:solidFill>
                  <a:schemeClr val="bg1"/>
                </a:solidFill>
              </a:rPr>
              <a:t>(général, </a:t>
            </a:r>
            <a:r>
              <a:rPr lang="fr-FR" sz="2400" dirty="0" err="1">
                <a:solidFill>
                  <a:schemeClr val="bg1"/>
                </a:solidFill>
              </a:rPr>
              <a:t>phtisio</a:t>
            </a:r>
            <a:r>
              <a:rPr lang="fr-FR" sz="2400" dirty="0">
                <a:solidFill>
                  <a:schemeClr val="bg1"/>
                </a:solidFill>
              </a:rPr>
              <a:t>)</a:t>
            </a: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5.	Deux (02) photos d’identité </a:t>
            </a: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6.	Frais d’hébergement : 400 DA/ année </a:t>
            </a:r>
          </a:p>
          <a:p>
            <a:pPr marL="82296" indent="0">
              <a:buNone/>
            </a:pPr>
            <a:r>
              <a:rPr lang="fr-FR" dirty="0">
                <a:solidFill>
                  <a:schemeClr val="bg1"/>
                </a:solidFill>
              </a:rPr>
              <a:t>7.	 Vignette transport : 135 DA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5872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704856" cy="6408712"/>
          </a:xfrm>
          <a:solidFill>
            <a:srgbClr val="967200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fr-FR" sz="1700" b="1" dirty="0" smtClean="0">
              <a:solidFill>
                <a:srgbClr val="921C04"/>
              </a:solidFill>
            </a:endParaRPr>
          </a:p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Bourse 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Universitaire</a:t>
            </a:r>
          </a:p>
          <a:p>
            <a:pPr algn="ctr"/>
            <a:r>
              <a:rPr lang="fr-FR" sz="4800" b="1" dirty="0" smtClean="0">
                <a:solidFill>
                  <a:srgbClr val="921C04"/>
                </a:solidFill>
              </a:rPr>
              <a:t> </a:t>
            </a:r>
            <a:endParaRPr lang="fr-FR" sz="4800" b="1" dirty="0">
              <a:solidFill>
                <a:srgbClr val="921C04"/>
              </a:solidFill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fr-FR" sz="4800" dirty="0">
                <a:solidFill>
                  <a:schemeClr val="bg1"/>
                </a:solidFill>
              </a:rPr>
              <a:t>L’étudiant inscrit à l’université  de Bejaia </a:t>
            </a:r>
            <a:r>
              <a:rPr lang="fr-FR" sz="4800" dirty="0" smtClean="0">
                <a:solidFill>
                  <a:schemeClr val="bg1"/>
                </a:solidFill>
              </a:rPr>
              <a:t>peut </a:t>
            </a:r>
            <a:r>
              <a:rPr lang="fr-FR" sz="4800" dirty="0">
                <a:solidFill>
                  <a:schemeClr val="bg1"/>
                </a:solidFill>
              </a:rPr>
              <a:t>bénéficier d’une bourse universitaire </a:t>
            </a:r>
            <a:r>
              <a:rPr lang="fr-FR" sz="4800" dirty="0" smtClean="0">
                <a:solidFill>
                  <a:schemeClr val="bg1"/>
                </a:solidFill>
              </a:rPr>
              <a:t>                           en s’inscrivant par internet                                                        au même titre que l’hébergement </a:t>
            </a:r>
            <a:endParaRPr lang="fr-FR" sz="4800" dirty="0">
              <a:solidFill>
                <a:schemeClr val="bg1"/>
              </a:solidFill>
            </a:endParaRPr>
          </a:p>
          <a:p>
            <a:endParaRPr lang="fr-FR" sz="900" dirty="0"/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983243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06640" cy="63533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921C04"/>
                </a:solidFill>
              </a:rPr>
              <a:t>Dossier Bourse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7651576" cy="5256584"/>
          </a:xfrm>
          <a:solidFill>
            <a:srgbClr val="9A7500"/>
          </a:solidFill>
        </p:spPr>
        <p:txBody>
          <a:bodyPr>
            <a:normAutofit fontScale="77500" lnSpcReduction="20000"/>
          </a:bodyPr>
          <a:lstStyle/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1</a:t>
            </a:r>
            <a:r>
              <a:rPr lang="fr-FR" dirty="0"/>
              <a:t>.	</a:t>
            </a:r>
            <a:r>
              <a:rPr lang="fr-FR" dirty="0">
                <a:solidFill>
                  <a:schemeClr val="bg1"/>
                </a:solidFill>
              </a:rPr>
              <a:t>Une photo d’identité récente 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2.</a:t>
            </a:r>
            <a:r>
              <a:rPr lang="fr-FR" dirty="0">
                <a:solidFill>
                  <a:schemeClr val="bg1"/>
                </a:solidFill>
              </a:rPr>
              <a:t>	Attestation </a:t>
            </a:r>
            <a:r>
              <a:rPr lang="fr-FR" dirty="0" smtClean="0">
                <a:solidFill>
                  <a:schemeClr val="bg1"/>
                </a:solidFill>
              </a:rPr>
              <a:t>d’inscription à l’université de Bejaia </a:t>
            </a:r>
            <a:r>
              <a:rPr lang="fr-FR" dirty="0">
                <a:solidFill>
                  <a:schemeClr val="bg1"/>
                </a:solidFill>
              </a:rPr>
              <a:t>2020/2021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3</a:t>
            </a:r>
            <a:r>
              <a:rPr lang="fr-FR" dirty="0">
                <a:solidFill>
                  <a:schemeClr val="bg1"/>
                </a:solidFill>
              </a:rPr>
              <a:t>.	une copie du relevé de notes du bac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4</a:t>
            </a:r>
            <a:r>
              <a:rPr lang="fr-FR" dirty="0">
                <a:solidFill>
                  <a:srgbClr val="921C04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	Revenus du père et de la mère, </a:t>
            </a:r>
            <a:r>
              <a:rPr lang="fr-FR" sz="2300" dirty="0">
                <a:solidFill>
                  <a:schemeClr val="bg1"/>
                </a:solidFill>
              </a:rPr>
              <a:t>du conjoint ou du tuteur (</a:t>
            </a:r>
            <a:r>
              <a:rPr lang="fr-FR" sz="2300" dirty="0" err="1">
                <a:solidFill>
                  <a:schemeClr val="bg1"/>
                </a:solidFill>
              </a:rPr>
              <a:t>trice</a:t>
            </a:r>
            <a:r>
              <a:rPr lang="fr-FR" sz="2300" dirty="0">
                <a:solidFill>
                  <a:schemeClr val="bg1"/>
                </a:solidFill>
              </a:rPr>
              <a:t>) légal(e)</a:t>
            </a:r>
            <a:endParaRPr lang="fr-FR" sz="3600" dirty="0">
              <a:solidFill>
                <a:schemeClr val="bg1"/>
              </a:solidFill>
            </a:endParaRPr>
          </a:p>
          <a:p>
            <a:pPr marL="26988" indent="955675"/>
            <a:r>
              <a:rPr lang="fr-FR" dirty="0">
                <a:solidFill>
                  <a:schemeClr val="bg1"/>
                </a:solidFill>
              </a:rPr>
              <a:t>a.	*Salarié(e) : relevé des émoluments annuels </a:t>
            </a:r>
          </a:p>
          <a:p>
            <a:pPr marL="26988" indent="955675"/>
            <a:r>
              <a:rPr lang="fr-FR" dirty="0">
                <a:solidFill>
                  <a:schemeClr val="bg1"/>
                </a:solidFill>
              </a:rPr>
              <a:t>b.	</a:t>
            </a:r>
            <a:r>
              <a:rPr lang="fr-FR" dirty="0" smtClean="0">
                <a:solidFill>
                  <a:schemeClr val="bg1"/>
                </a:solidFill>
              </a:rPr>
              <a:t>*</a:t>
            </a:r>
            <a:r>
              <a:rPr lang="fr-FR" sz="2300" dirty="0" smtClean="0">
                <a:solidFill>
                  <a:schemeClr val="bg1"/>
                </a:solidFill>
              </a:rPr>
              <a:t>Fonction libérale:  </a:t>
            </a:r>
            <a:r>
              <a:rPr lang="fr-FR" dirty="0">
                <a:solidFill>
                  <a:schemeClr val="bg1"/>
                </a:solidFill>
              </a:rPr>
              <a:t>attestation de revenus non salaries</a:t>
            </a:r>
          </a:p>
          <a:p>
            <a:pPr marL="26988" indent="955675"/>
            <a:r>
              <a:rPr lang="fr-FR" dirty="0">
                <a:solidFill>
                  <a:schemeClr val="bg1"/>
                </a:solidFill>
              </a:rPr>
              <a:t>c.	*retraité (e) attestation de retraite </a:t>
            </a:r>
          </a:p>
          <a:p>
            <a:pPr marL="26988" indent="955675"/>
            <a:r>
              <a:rPr lang="fr-FR" dirty="0">
                <a:solidFill>
                  <a:schemeClr val="bg1"/>
                </a:solidFill>
              </a:rPr>
              <a:t>d.	*inactif (Ve) : attestation de non affiliation CNAS</a:t>
            </a:r>
          </a:p>
          <a:p>
            <a:pPr marL="26988" indent="955675"/>
            <a:r>
              <a:rPr lang="fr-FR" dirty="0">
                <a:solidFill>
                  <a:schemeClr val="bg1"/>
                </a:solidFill>
              </a:rPr>
              <a:t>e.	*Décédé (e) : Acte de décès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5</a:t>
            </a:r>
            <a:r>
              <a:rPr lang="fr-FR" dirty="0">
                <a:solidFill>
                  <a:srgbClr val="921C04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	 </a:t>
            </a:r>
            <a:r>
              <a:rPr lang="fr-FR" sz="2300" dirty="0">
                <a:solidFill>
                  <a:schemeClr val="bg1"/>
                </a:solidFill>
              </a:rPr>
              <a:t>Situation fiscale du père et de la mère, </a:t>
            </a:r>
            <a:r>
              <a:rPr lang="fr-FR" sz="2100" dirty="0">
                <a:solidFill>
                  <a:schemeClr val="bg1"/>
                </a:solidFill>
              </a:rPr>
              <a:t>du conjoint ou du tuteur (</a:t>
            </a:r>
            <a:r>
              <a:rPr lang="fr-FR" sz="2100" dirty="0" err="1">
                <a:solidFill>
                  <a:schemeClr val="bg1"/>
                </a:solidFill>
              </a:rPr>
              <a:t>trice</a:t>
            </a:r>
            <a:r>
              <a:rPr lang="fr-FR" sz="2100" dirty="0">
                <a:solidFill>
                  <a:schemeClr val="bg1"/>
                </a:solidFill>
              </a:rPr>
              <a:t>) légal(e)</a:t>
            </a:r>
          </a:p>
          <a:p>
            <a:pPr marL="1160463" indent="-177800"/>
            <a:r>
              <a:rPr lang="fr-FR" dirty="0">
                <a:solidFill>
                  <a:schemeClr val="bg1"/>
                </a:solidFill>
              </a:rPr>
              <a:t>•	</a:t>
            </a:r>
            <a:r>
              <a:rPr lang="fr-FR" sz="2100" dirty="0">
                <a:solidFill>
                  <a:schemeClr val="bg1"/>
                </a:solidFill>
              </a:rPr>
              <a:t>Salarié(e),  retraité (e) ou inactif (</a:t>
            </a:r>
            <a:r>
              <a:rPr lang="fr-FR" sz="2100" dirty="0" err="1">
                <a:solidFill>
                  <a:schemeClr val="bg1"/>
                </a:solidFill>
              </a:rPr>
              <a:t>ve</a:t>
            </a:r>
            <a:r>
              <a:rPr lang="fr-FR" sz="2100" dirty="0">
                <a:solidFill>
                  <a:schemeClr val="bg1"/>
                </a:solidFill>
              </a:rPr>
              <a:t>) </a:t>
            </a:r>
            <a:r>
              <a:rPr lang="fr-FR" sz="2300" dirty="0">
                <a:solidFill>
                  <a:schemeClr val="bg1"/>
                </a:solidFill>
              </a:rPr>
              <a:t>: </a:t>
            </a:r>
            <a:r>
              <a:rPr lang="fr-FR" sz="2300" b="1" dirty="0">
                <a:solidFill>
                  <a:schemeClr val="bg1"/>
                </a:solidFill>
              </a:rPr>
              <a:t>Certificat de non imposition</a:t>
            </a:r>
          </a:p>
          <a:p>
            <a:pPr marL="1255713" indent="-273050"/>
            <a:r>
              <a:rPr lang="fr-FR" dirty="0">
                <a:solidFill>
                  <a:schemeClr val="bg1"/>
                </a:solidFill>
              </a:rPr>
              <a:t>•	</a:t>
            </a:r>
            <a:r>
              <a:rPr lang="fr-FR" sz="2300" dirty="0" smtClean="0">
                <a:solidFill>
                  <a:schemeClr val="bg1"/>
                </a:solidFill>
              </a:rPr>
              <a:t>Fonction libérale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b="1" dirty="0">
                <a:solidFill>
                  <a:schemeClr val="bg1"/>
                </a:solidFill>
              </a:rPr>
              <a:t>extrait de rôle apuré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6.</a:t>
            </a:r>
            <a:r>
              <a:rPr lang="fr-FR" dirty="0">
                <a:solidFill>
                  <a:schemeClr val="bg1"/>
                </a:solidFill>
              </a:rPr>
              <a:t>	Certificat de non imposition de l’étudiant (e)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7</a:t>
            </a:r>
            <a:r>
              <a:rPr lang="fr-FR" b="1" dirty="0">
                <a:solidFill>
                  <a:schemeClr val="bg1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sz="2100" dirty="0">
                <a:solidFill>
                  <a:schemeClr val="bg1"/>
                </a:solidFill>
              </a:rPr>
              <a:t>Un cheque barré ou le numéro provisoire remis par les services </a:t>
            </a:r>
            <a:r>
              <a:rPr lang="fr-FR" sz="1800" dirty="0">
                <a:solidFill>
                  <a:schemeClr val="bg1"/>
                </a:solidFill>
              </a:rPr>
              <a:t>des chèques postaux  </a:t>
            </a:r>
          </a:p>
          <a:p>
            <a:pPr marL="450850" indent="-423863"/>
            <a:r>
              <a:rPr lang="fr-FR" b="1" dirty="0">
                <a:solidFill>
                  <a:srgbClr val="921C04"/>
                </a:solidFill>
              </a:rPr>
              <a:t>8</a:t>
            </a:r>
            <a:r>
              <a:rPr lang="fr-FR" dirty="0">
                <a:solidFill>
                  <a:srgbClr val="921C04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	02 enveloppes timbrées libellées à l’adresse de l’étudiant</a:t>
            </a:r>
          </a:p>
        </p:txBody>
      </p:sp>
      <p:sp>
        <p:nvSpPr>
          <p:cNvPr id="4" name="Rectangle à coins arrondis 3">
            <a:hlinkClick r:id="rId2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460215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548680"/>
            <a:ext cx="7776864" cy="6120680"/>
          </a:xfrm>
          <a:solidFill>
            <a:srgbClr val="7A5D00"/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FR" b="1" u="sng" dirty="0">
                <a:solidFill>
                  <a:srgbClr val="FFFF00"/>
                </a:solidFill>
              </a:rPr>
              <a:t>IMPORTANT</a:t>
            </a:r>
          </a:p>
          <a:p>
            <a:pPr marL="82296" indent="0" algn="ctr">
              <a:buNone/>
            </a:pPr>
            <a:r>
              <a:rPr lang="fr-FR" sz="2200" b="1" dirty="0">
                <a:solidFill>
                  <a:schemeClr val="bg1"/>
                </a:solidFill>
              </a:rPr>
              <a:t>ACCEDEZ AU SITE INTERNET &amp; pages FACEBOOK </a:t>
            </a:r>
          </a:p>
          <a:p>
            <a:pPr marL="82296" indent="0" algn="ctr">
              <a:buNone/>
            </a:pPr>
            <a:r>
              <a:rPr lang="fr-FR" sz="2200" b="1" dirty="0">
                <a:solidFill>
                  <a:schemeClr val="bg1"/>
                </a:solidFill>
              </a:rPr>
              <a:t>DES DIRECTIONS DES ŒUVRES</a:t>
            </a:r>
          </a:p>
          <a:p>
            <a:pPr marL="82296" indent="0" algn="ctr">
              <a:buNone/>
            </a:pPr>
            <a:r>
              <a:rPr lang="fr-FR" sz="2200" b="1" dirty="0">
                <a:solidFill>
                  <a:schemeClr val="bg1"/>
                </a:solidFill>
              </a:rPr>
              <a:t> UNIVERSITAIRES BEJAIA ET ELKSEUR (DOU</a:t>
            </a:r>
            <a:r>
              <a:rPr lang="fr-FR" sz="2200" b="1" dirty="0" smtClean="0">
                <a:solidFill>
                  <a:schemeClr val="bg1"/>
                </a:solidFill>
              </a:rPr>
              <a:t>)</a:t>
            </a:r>
            <a:endParaRPr lang="fr-FR" sz="1200" b="1" dirty="0"/>
          </a:p>
          <a:p>
            <a:pPr marL="82296" indent="0" algn="ctr">
              <a:buNone/>
            </a:pPr>
            <a:r>
              <a:rPr lang="fr-FR" b="1" dirty="0">
                <a:solidFill>
                  <a:srgbClr val="FFFF00"/>
                </a:solidFill>
                <a:hlinkClick r:id="rId2"/>
              </a:rPr>
              <a:t>www.doub-elkseur.dz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82296" indent="0" algn="ctr">
              <a:buNone/>
            </a:pPr>
            <a:r>
              <a:rPr lang="fr-FR" b="1" dirty="0" smtClean="0">
                <a:solidFill>
                  <a:srgbClr val="FFFF00"/>
                </a:solidFill>
                <a:hlinkClick r:id="rId3"/>
              </a:rPr>
              <a:t>www.dou-bejaia.dz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</a:p>
          <a:p>
            <a:pPr marL="82296" indent="0" algn="ctr">
              <a:buNone/>
            </a:pPr>
            <a:r>
              <a:rPr lang="fr-FR" b="1" dirty="0" smtClean="0">
                <a:solidFill>
                  <a:srgbClr val="FFFF00"/>
                </a:solidFill>
              </a:rPr>
              <a:t>DOU </a:t>
            </a:r>
            <a:r>
              <a:rPr lang="fr-FR" b="1" dirty="0">
                <a:solidFill>
                  <a:srgbClr val="FFFF00"/>
                </a:solidFill>
              </a:rPr>
              <a:t>Elkseur de Bejaia </a:t>
            </a:r>
          </a:p>
          <a:p>
            <a:pPr marL="82296" indent="0" algn="ctr">
              <a:buNone/>
            </a:pP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DOU </a:t>
            </a:r>
            <a:r>
              <a:rPr lang="fr-FR" b="1" dirty="0">
                <a:solidFill>
                  <a:srgbClr val="FFFF00"/>
                </a:solidFill>
              </a:rPr>
              <a:t>Bejaia-</a:t>
            </a:r>
            <a:r>
              <a:rPr lang="fr-FR" b="1" dirty="0" err="1">
                <a:solidFill>
                  <a:srgbClr val="FFFF00"/>
                </a:solidFill>
              </a:rPr>
              <a:t>Elkseur</a:t>
            </a:r>
            <a:r>
              <a:rPr lang="fr-FR" b="1" dirty="0">
                <a:solidFill>
                  <a:srgbClr val="FFFF00"/>
                </a:solidFill>
              </a:rPr>
              <a:t> Officiel 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82296" indent="0" algn="ctr">
              <a:buNone/>
            </a:pPr>
            <a:r>
              <a:rPr lang="fr-FR" b="1" dirty="0" smtClean="0">
                <a:solidFill>
                  <a:srgbClr val="FFFF00"/>
                </a:solidFill>
              </a:rPr>
              <a:t>DOU </a:t>
            </a:r>
            <a:r>
              <a:rPr lang="fr-FR" b="1" dirty="0">
                <a:solidFill>
                  <a:srgbClr val="FFFF00"/>
                </a:solidFill>
              </a:rPr>
              <a:t>Bejaia </a:t>
            </a:r>
            <a:r>
              <a:rPr lang="fr-FR" b="1" dirty="0" smtClean="0">
                <a:solidFill>
                  <a:srgbClr val="FFFF00"/>
                </a:solidFill>
              </a:rPr>
              <a:t>Officiel</a:t>
            </a:r>
          </a:p>
          <a:p>
            <a:pPr marL="82296" indent="0" algn="ctr">
              <a:buNone/>
            </a:pPr>
            <a:endParaRPr lang="fr-FR" sz="1400" dirty="0"/>
          </a:p>
          <a:p>
            <a:pPr marL="82296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Pour vous renseigner davantage sur les démarches à suivre </a:t>
            </a:r>
          </a:p>
          <a:p>
            <a:pPr marL="82296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Dans vos inscriptions aux œuvres universitaires </a:t>
            </a:r>
          </a:p>
          <a:p>
            <a:pPr marL="82296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(Bourse, Hébergement &amp; transport)</a:t>
            </a: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168382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9769" y="268835"/>
            <a:ext cx="7225635" cy="1017025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Activités culturelles 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Au sein des Résidences Universitaires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5" y="1428736"/>
            <a:ext cx="323852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3" y="4071942"/>
            <a:ext cx="3262335" cy="244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3" y="4071942"/>
            <a:ext cx="364333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3643338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32991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286676" cy="12144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Activités Sportives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au sein des Résidences Universitaires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cc\Desktop\Diapo DOU Bejaia &amp; Elkseur oct 2020\courrier pr vice recteur univ\photosDOU ElKseur 2020-2021\equipe Foot-Ball Garçons RUBerchich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357694"/>
            <a:ext cx="36354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dcc\Desktop\Diapo DOU Bejaia &amp; Elkseur oct 2020\courrier pr vice recteur univ\photosDOU ElKseur 2020-2021\Equipe Volley-Ball Berchich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3"/>
            <a:ext cx="7072362" cy="272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dcc\Desktop\Diapo DOU Bejaia &amp; Elkseur oct 2020\courrier pr vice recteur univ\photosDOU ElKseur 2020-2021\PIC_03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364333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286676" cy="12144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Activités Sportives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au sein des Résidences Universitaires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dcc\Desktop\Diapo DOU Bejaia &amp; Elkseur oct 2020\courrier pr vice recteur univ\photosDOU ElKseur 2020-2021\equipe hand-ball RUBerchich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dcc\Desktop\Foto sport DOU Beja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381507"/>
            <a:ext cx="4000528" cy="226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dcc\Desktop\foto sport Dou bejai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85013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57290" y="71414"/>
            <a:ext cx="7406640" cy="142876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Résidences Universitaires1 </a:t>
            </a:r>
            <a:b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Bejaia, Elkseur &amp; Amizour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dcc\Desktop\RU IHEDDADE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256"/>
            <a:ext cx="392909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dcc\Desktop\RUTO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400052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dcc\Desktop\RUBerchich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350046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dcc\Desktop\RU IREYAHEN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86256"/>
            <a:ext cx="350046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à coins arrondis 8">
            <a:hlinkClick r:id="rId6" action="ppaction://hlinksldjump"/>
          </p:cNvPr>
          <p:cNvSpPr/>
          <p:nvPr/>
        </p:nvSpPr>
        <p:spPr>
          <a:xfrm>
            <a:off x="8072462" y="71414"/>
            <a:ext cx="107153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cc\Desktop\RUAmizour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390527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dcc\Desktop\RUBerchich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1537" y="1142984"/>
            <a:ext cx="359587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dcc\Desktop\RU Pépinièr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7752" y="1142984"/>
            <a:ext cx="392909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dcc\Desktop\RU1000LITS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357694"/>
            <a:ext cx="3608055" cy="196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428728" y="142876"/>
            <a:ext cx="7215238" cy="85723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Résidences Universitaires2 </a:t>
            </a:r>
            <a:b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Bejaia, Elkseur &amp; Amizour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à coins arrondis 8">
            <a:hlinkClick r:id="rId6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142860"/>
            <a:ext cx="5357850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Prestation</a:t>
            </a:r>
            <a:r>
              <a:rPr lang="fr-FR" b="1" dirty="0" smtClean="0"/>
              <a:t>s </a:t>
            </a:r>
            <a:r>
              <a:rPr lang="fr-FR" sz="2700" dirty="0" smtClean="0"/>
              <a:t>de</a:t>
            </a:r>
            <a:r>
              <a:rPr lang="fr-FR" b="1" dirty="0" smtClean="0"/>
              <a:t> </a:t>
            </a:r>
            <a:r>
              <a:rPr lang="fr-FR" sz="4000" b="1" dirty="0" smtClean="0"/>
              <a:t>services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des</a:t>
            </a:r>
            <a:r>
              <a:rPr lang="fr-FR" sz="3100" dirty="0" smtClean="0"/>
              <a:t> </a:t>
            </a:r>
            <a:r>
              <a:rPr lang="fr-FR" sz="2000" b="1" dirty="0" smtClean="0"/>
              <a:t>DOU Bejaia </a:t>
            </a:r>
            <a:r>
              <a:rPr lang="fr-FR" sz="2000" dirty="0" smtClean="0"/>
              <a:t>&amp; </a:t>
            </a:r>
            <a:r>
              <a:rPr lang="fr-FR" sz="2000" b="1" dirty="0" smtClean="0"/>
              <a:t>Elkseur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488" y="1142984"/>
            <a:ext cx="6076200" cy="981068"/>
          </a:xfrm>
          <a:solidFill>
            <a:srgbClr val="967200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500" b="1" dirty="0" smtClean="0">
                <a:solidFill>
                  <a:schemeClr val="bg1"/>
                </a:solidFill>
              </a:rPr>
              <a:t>Hébergement</a:t>
            </a: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1900" dirty="0" smtClean="0">
                <a:solidFill>
                  <a:schemeClr val="bg1"/>
                </a:solidFill>
              </a:rPr>
              <a:t>des </a:t>
            </a:r>
            <a:r>
              <a:rPr lang="fr-FR" sz="3500" b="1" dirty="0" smtClean="0">
                <a:solidFill>
                  <a:schemeClr val="bg1"/>
                </a:solidFill>
              </a:rPr>
              <a:t>étudiants  </a:t>
            </a:r>
          </a:p>
          <a:p>
            <a:pPr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dans les </a:t>
            </a:r>
            <a:r>
              <a:rPr lang="fr-FR" dirty="0" smtClean="0">
                <a:solidFill>
                  <a:schemeClr val="bg1"/>
                </a:solidFill>
              </a:rPr>
              <a:t>Résidences Universitaires </a:t>
            </a:r>
            <a:r>
              <a:rPr lang="fr-FR" sz="1800" dirty="0" smtClean="0">
                <a:solidFill>
                  <a:schemeClr val="bg1"/>
                </a:solidFill>
              </a:rPr>
              <a:t>de la </a:t>
            </a:r>
            <a:r>
              <a:rPr lang="fr-FR" dirty="0" smtClean="0">
                <a:solidFill>
                  <a:schemeClr val="bg1"/>
                </a:solidFill>
              </a:rPr>
              <a:t>Wilaya</a:t>
            </a:r>
            <a:r>
              <a:rPr lang="fr-FR" sz="1800" dirty="0" smtClean="0">
                <a:solidFill>
                  <a:schemeClr val="bg1"/>
                </a:solidFill>
              </a:rPr>
              <a:t> de </a:t>
            </a:r>
            <a:r>
              <a:rPr lang="fr-FR" dirty="0" smtClean="0">
                <a:solidFill>
                  <a:schemeClr val="bg1"/>
                </a:solidFill>
              </a:rPr>
              <a:t>Bejaia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488" y="2143116"/>
            <a:ext cx="6069320" cy="928694"/>
          </a:xfrm>
          <a:prstGeom prst="rect">
            <a:avLst/>
          </a:prstGeom>
          <a:solidFill>
            <a:srgbClr val="967200"/>
          </a:solidFill>
        </p:spPr>
        <p:txBody>
          <a:bodyPr>
            <a:normAutofit fontScale="62500" lnSpcReduction="2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fr-F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</a:t>
            </a:r>
            <a:r>
              <a:rPr kumimoji="0" lang="fr-F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étudiants</a:t>
            </a:r>
            <a:r>
              <a:rPr kumimoji="0" lang="fr-F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Résidences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Universitaires</a:t>
            </a:r>
            <a:r>
              <a:rPr lang="fr-FR" sz="3200" dirty="0" smtClean="0">
                <a:solidFill>
                  <a:schemeClr val="bg1"/>
                </a:solidFill>
              </a:rPr>
              <a:t>                  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des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aux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universitaires </a:t>
            </a:r>
            <a:r>
              <a:rPr lang="fr-FR" sz="1900" dirty="0" smtClean="0">
                <a:solidFill>
                  <a:schemeClr val="bg1"/>
                </a:solidFill>
              </a:rPr>
              <a:t>de l’université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de </a:t>
            </a:r>
            <a:r>
              <a:rPr lang="fr-FR" sz="3200" dirty="0" smtClean="0">
                <a:solidFill>
                  <a:schemeClr val="bg1"/>
                </a:solidFill>
              </a:rPr>
              <a:t>Bejaia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488" y="3143248"/>
            <a:ext cx="6072230" cy="981068"/>
          </a:xfrm>
          <a:prstGeom prst="rect">
            <a:avLst/>
          </a:prstGeom>
          <a:solidFill>
            <a:srgbClr val="967200"/>
          </a:solidFill>
        </p:spPr>
        <p:txBody>
          <a:bodyPr>
            <a:normAutofit fontScale="6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Restauration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fr-F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étudiants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Résidences Universitaires &amp; des campus universitaires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57488" y="4162444"/>
            <a:ext cx="6069320" cy="981068"/>
          </a:xfrm>
          <a:prstGeom prst="rect">
            <a:avLst/>
          </a:prstGeom>
          <a:solidFill>
            <a:srgbClr val="967200"/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Bourse universitaire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aux étudiants                            de l’université de Bejaia  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57488" y="5162576"/>
            <a:ext cx="6069320" cy="981068"/>
          </a:xfrm>
          <a:prstGeom prst="rect">
            <a:avLst/>
          </a:prstGeom>
          <a:solidFill>
            <a:srgbClr val="967200"/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Animation culturelle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Sportives                                     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profit 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étudiants de l’université de Bejaia  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857488" y="6215106"/>
            <a:ext cx="6069320" cy="571480"/>
          </a:xfrm>
          <a:prstGeom prst="rect">
            <a:avLst/>
          </a:prstGeom>
          <a:solidFill>
            <a:srgbClr val="967200"/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Prévention Sanitaire des étudiants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2284397" cy="151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60059"/>
            <a:ext cx="2286015" cy="10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286016" cy="10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32024"/>
            <a:ext cx="2286016" cy="10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8605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à coins arrondis 16">
            <a:hlinkClick r:id="rId7" action="ppaction://hlinksldjump"/>
          </p:cNvPr>
          <p:cNvSpPr/>
          <p:nvPr/>
        </p:nvSpPr>
        <p:spPr>
          <a:xfrm>
            <a:off x="7786710" y="357166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Stations de bus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Transport Universitaire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cc\Desktop\foto bus 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64347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dcc\Desktop\foto bus 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378621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dcc\Desktop\bus transport aboudaou oct 2020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14818"/>
            <a:ext cx="4000528" cy="241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dcc\Desktop\bus transport aboudaou oct 2020 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492782"/>
            <a:ext cx="307183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8001024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142976" y="142876"/>
            <a:ext cx="7500990" cy="85723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Résidences Universitaires3 </a:t>
            </a:r>
            <a:b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Bejaia, Elkseur et Amizour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dcc\Desktop\RU B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049" y="1142984"/>
            <a:ext cx="3564827" cy="223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C:\Users\dcc\Desktop\RU17OC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410976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C:\Users\dcc\Desktop\IMG_20160710_171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00438"/>
            <a:ext cx="35719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C:\Users\dcc\Desktop\RUTO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41118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à coins arrondis 14">
            <a:hlinkClick r:id="rId6" action="ppaction://hlinksldjump"/>
          </p:cNvPr>
          <p:cNvSpPr/>
          <p:nvPr/>
        </p:nvSpPr>
        <p:spPr>
          <a:xfrm>
            <a:off x="7955756" y="-24"/>
            <a:ext cx="118827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2786082" cy="500066"/>
          </a:xfrm>
        </p:spPr>
        <p:txBody>
          <a:bodyPr lIns="36000" tIns="36000" rIns="36000" bIns="36000" anchor="ctr" anchorCtr="0">
            <a:noAutofit/>
          </a:bodyPr>
          <a:lstStyle/>
          <a:p>
            <a:r>
              <a:rPr lang="fr-FR" sz="2000" dirty="0" smtClean="0"/>
              <a:t>Adresses &amp; liens Internet </a:t>
            </a:r>
            <a:endParaRPr lang="fr-FR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728" y="857232"/>
            <a:ext cx="3500462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0" anchor="ctr" anchorCtr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BEJAIA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143504" y="857232"/>
            <a:ext cx="3493582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 anchorCtr="0"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ELKSEUR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643042" y="1643050"/>
            <a:ext cx="3214710" cy="785818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85918" y="2643182"/>
            <a:ext cx="2928958" cy="380480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fr-FR" sz="2000" dirty="0" smtClean="0">
                <a:solidFill>
                  <a:srgbClr val="921C04"/>
                </a:solidFill>
                <a:latin typeface="Arial Black" pitchFamily="34" charset="0"/>
                <a:hlinkClick r:id="rId2"/>
              </a:rPr>
              <a:t>www.dou-bejaia.dz</a:t>
            </a:r>
            <a:endParaRPr lang="fr-FR" sz="2000" dirty="0">
              <a:solidFill>
                <a:srgbClr val="921C04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918" y="1680322"/>
            <a:ext cx="29289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cs typeface="Arial" pitchFamily="34" charset="0"/>
              </a:rPr>
              <a:t>Rue Mahfoudi Fatah- Bejaia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latin typeface="Times New Roman" pitchFamily="18" charset="0"/>
                <a:cs typeface="Arial" pitchFamily="34" charset="0"/>
              </a:rPr>
              <a:t>Tél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034 18 72 40/64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57818" y="1690204"/>
            <a:ext cx="31432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Résidence Universitaire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Berchiche 2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Tél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034 13 34 21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286380" y="1643050"/>
            <a:ext cx="3214710" cy="714380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5286380" y="4071942"/>
            <a:ext cx="3214710" cy="428628"/>
          </a:xfrm>
          <a:prstGeom prst="rect">
            <a:avLst/>
          </a:prstGeom>
          <a:noFill/>
          <a:ln w="9525" algn="in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DOU Elkseur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Be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jaia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921C0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785918" y="3429000"/>
            <a:ext cx="2786082" cy="500066"/>
          </a:xfrm>
          <a:prstGeom prst="rect">
            <a:avLst/>
          </a:prstGeom>
          <a:noFill/>
          <a:ln w="9525" algn="in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DOU Bejaia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offi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ciel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921C0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5286380" y="3643314"/>
            <a:ext cx="3429024" cy="428628"/>
          </a:xfrm>
          <a:prstGeom prst="rect">
            <a:avLst/>
          </a:prstGeom>
          <a:noFill/>
          <a:ln w="9525" algn="in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DOU Bejaia-Elkseur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 officiel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921C0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>
            <a:hlinkClick r:id="rId3"/>
          </p:cNvPr>
          <p:cNvSpPr/>
          <p:nvPr/>
        </p:nvSpPr>
        <p:spPr>
          <a:xfrm>
            <a:off x="5286380" y="2643182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921C04"/>
                </a:solidFill>
                <a:latin typeface="Arial Black" pitchFamily="34" charset="0"/>
                <a:cs typeface="Arial" pitchFamily="34" charset="0"/>
                <a:hlinkClick r:id="rId3"/>
              </a:rPr>
              <a:t>www.doub-elkseur.dz</a:t>
            </a:r>
            <a:endParaRPr lang="fr-FR" sz="2000" dirty="0">
              <a:solidFill>
                <a:srgbClr val="921C04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285752" y="1857364"/>
            <a:ext cx="1142976" cy="285752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21C04"/>
                </a:solidFill>
              </a:rPr>
              <a:t>Adresses</a:t>
            </a:r>
            <a:endParaRPr lang="fr-FR" sz="1400" b="1" dirty="0">
              <a:solidFill>
                <a:srgbClr val="921C04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285752" y="2571744"/>
            <a:ext cx="1142976" cy="500066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21C04"/>
                </a:solidFill>
              </a:rPr>
              <a:t>Sites Internet</a:t>
            </a:r>
            <a:endParaRPr lang="fr-FR" sz="1400" b="1" dirty="0">
              <a:solidFill>
                <a:srgbClr val="921C04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285720" y="3571876"/>
            <a:ext cx="1142976" cy="571504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21C04"/>
                </a:solidFill>
              </a:rPr>
              <a:t>Pages Facebook</a:t>
            </a:r>
            <a:endParaRPr lang="fr-FR" sz="1400" b="1" dirty="0">
              <a:solidFill>
                <a:srgbClr val="921C04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85720" y="4714884"/>
            <a:ext cx="1500198" cy="571504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21C04"/>
                </a:solidFill>
              </a:rPr>
              <a:t>Inscriptions</a:t>
            </a:r>
          </a:p>
          <a:p>
            <a:pPr algn="ctr"/>
            <a:r>
              <a:rPr lang="fr-FR" sz="1400" b="1" dirty="0" smtClean="0">
                <a:solidFill>
                  <a:srgbClr val="921C04"/>
                </a:solidFill>
              </a:rPr>
              <a:t>par internet</a:t>
            </a:r>
            <a:endParaRPr lang="fr-FR" sz="1400" b="1" dirty="0">
              <a:solidFill>
                <a:srgbClr val="921C04"/>
              </a:solidFill>
            </a:endParaRPr>
          </a:p>
        </p:txBody>
      </p:sp>
      <p:sp>
        <p:nvSpPr>
          <p:cNvPr id="64" name="Rectangle 63">
            <a:hlinkClick r:id="rId4"/>
          </p:cNvPr>
          <p:cNvSpPr/>
          <p:nvPr/>
        </p:nvSpPr>
        <p:spPr>
          <a:xfrm>
            <a:off x="1928794" y="4643446"/>
            <a:ext cx="67151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921C04"/>
                </a:solidFill>
                <a:hlinkClick r:id="rId5"/>
              </a:rPr>
              <a:t>https://progres.mesrs.dz/webonou</a:t>
            </a:r>
            <a:r>
              <a:rPr lang="fr-FR" sz="3200" b="1" dirty="0" smtClean="0">
                <a:solidFill>
                  <a:srgbClr val="921C04"/>
                </a:solidFill>
              </a:rPr>
              <a:t>/</a:t>
            </a:r>
            <a:endParaRPr lang="fr-FR" sz="3200" b="1" dirty="0">
              <a:solidFill>
                <a:srgbClr val="921C04"/>
              </a:solidFill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1142976" y="5500702"/>
            <a:ext cx="7715304" cy="1000132"/>
          </a:xfrm>
          <a:prstGeom prst="round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Toutes les informations relatives aux inscriptions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aux œuvres universitaires (</a:t>
            </a:r>
            <a:r>
              <a:rPr lang="fr-FR" sz="1600" dirty="0" smtClean="0">
                <a:solidFill>
                  <a:schemeClr val="tx1"/>
                </a:solidFill>
              </a:rPr>
              <a:t>Hébergement, Transport &amp; Bourse</a:t>
            </a:r>
            <a:r>
              <a:rPr lang="fr-FR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 seront publiées sur les sites et  pages Facebook ci-dessus.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00628" y="1571612"/>
            <a:ext cx="142876" cy="3143272"/>
          </a:xfrm>
          <a:prstGeom prst="rect">
            <a:avLst/>
          </a:prstGeom>
          <a:solidFill>
            <a:srgbClr val="7A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785918" y="3714752"/>
            <a:ext cx="3143272" cy="428628"/>
          </a:xfrm>
          <a:prstGeom prst="rect">
            <a:avLst/>
          </a:prstGeom>
          <a:noFill/>
          <a:ln w="9525" algn="in">
            <a:solidFill>
              <a:srgbClr val="F8F8F8">
                <a:alpha val="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DOUBEJAIA/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Departement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rgbClr val="921C04"/>
                </a:solidFill>
                <a:effectLst/>
                <a:latin typeface="Times New Roman" pitchFamily="18" charset="0"/>
                <a:cs typeface="Arial" pitchFamily="34" charset="0"/>
              </a:rPr>
              <a:t> Bourse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921C0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>
            <a:hlinkClick r:id="rId6" action="ppaction://hlinksldjump"/>
          </p:cNvPr>
          <p:cNvSpPr/>
          <p:nvPr/>
        </p:nvSpPr>
        <p:spPr>
          <a:xfrm>
            <a:off x="7786710" y="142852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131762"/>
            <a:ext cx="749808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</a:t>
            </a:r>
            <a:r>
              <a:rPr lang="fr-FR" dirty="0" smtClean="0"/>
              <a:t>ésidences </a:t>
            </a:r>
            <a:r>
              <a:rPr lang="fr-FR" b="1" dirty="0" smtClean="0"/>
              <a:t>U</a:t>
            </a:r>
            <a:r>
              <a:rPr lang="fr-FR" dirty="0" smtClean="0"/>
              <a:t>niversitaires</a:t>
            </a:r>
            <a:r>
              <a:rPr lang="fr-FR" sz="2200" dirty="0" smtClean="0"/>
              <a:t> </a:t>
            </a:r>
            <a:br>
              <a:rPr lang="fr-FR" sz="2200" dirty="0" smtClean="0"/>
            </a:br>
            <a:r>
              <a:rPr lang="fr-FR" sz="1800" dirty="0" smtClean="0"/>
              <a:t>de la </a:t>
            </a:r>
            <a:r>
              <a:rPr lang="fr-FR" dirty="0" smtClean="0"/>
              <a:t>wilaya</a:t>
            </a:r>
            <a:r>
              <a:rPr lang="fr-FR" sz="2200" dirty="0" smtClean="0"/>
              <a:t> </a:t>
            </a:r>
            <a:r>
              <a:rPr lang="fr-FR" sz="2000" dirty="0" smtClean="0"/>
              <a:t>de</a:t>
            </a:r>
            <a:r>
              <a:rPr lang="fr-FR" sz="2200" dirty="0" smtClean="0"/>
              <a:t> </a:t>
            </a:r>
            <a:r>
              <a:rPr lang="fr-FR" b="1" dirty="0" smtClean="0"/>
              <a:t>BEJAIA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(appelées aussi « Cités Universitaires »)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2000240"/>
            <a:ext cx="3500462" cy="571504"/>
          </a:xfrm>
          <a:solidFill>
            <a:schemeClr val="bg2">
              <a:lumMod val="50000"/>
            </a:schemeClr>
          </a:solidFill>
        </p:spPr>
        <p:txBody>
          <a:bodyPr anchor="ctr" anchorCtr="0">
            <a:normAutofit lnSpcReduction="1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chemeClr val="bg1"/>
                </a:solidFill>
              </a:rPr>
              <a:t>DOU BEJAIA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79012" y="1928802"/>
            <a:ext cx="3493582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 anchorCtr="0"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ELKSEUR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85852" y="3214686"/>
            <a:ext cx="285064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2643182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000" b="1" dirty="0" smtClean="0">
                <a:solidFill>
                  <a:srgbClr val="B00000"/>
                </a:solidFill>
              </a:rPr>
              <a:t>Targua Ouzemour</a:t>
            </a:r>
            <a:endParaRPr lang="fr-FR" sz="2800" b="1" dirty="0">
              <a:solidFill>
                <a:srgbClr val="B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3286124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000" b="1" dirty="0" smtClean="0">
                <a:solidFill>
                  <a:srgbClr val="B00000"/>
                </a:solidFill>
              </a:rPr>
              <a:t>17 Octobre 1961</a:t>
            </a:r>
            <a:endParaRPr lang="fr-FR" sz="2800" b="1" dirty="0">
              <a:solidFill>
                <a:srgbClr val="B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76" y="3929066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1000 Lits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76" y="4572008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Ireyahen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976" y="5214950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Pépinière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976" y="5857892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err="1" smtClean="0">
                <a:solidFill>
                  <a:srgbClr val="B00000"/>
                </a:solidFill>
              </a:rPr>
              <a:t>Iheddaden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3636" y="3286124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Berchiche 2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3636" y="2643182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Berchiche 1</a:t>
            </a:r>
            <a:endParaRPr lang="fr-FR" sz="1600" b="1" dirty="0">
              <a:solidFill>
                <a:srgbClr val="B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3636" y="3929066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Berchiche 3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36" y="4572008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Berchiche 4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3636" y="5214950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Amizour 1</a:t>
            </a:r>
            <a:endParaRPr lang="fr-FR" sz="2400" b="1" dirty="0">
              <a:solidFill>
                <a:srgbClr val="B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636" y="5857892"/>
            <a:ext cx="2857520" cy="571504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B00000"/>
                </a:solidFill>
              </a:rPr>
              <a:t>RU </a:t>
            </a:r>
            <a:r>
              <a:rPr lang="fr-FR" sz="2400" b="1" dirty="0" smtClean="0">
                <a:solidFill>
                  <a:srgbClr val="B00000"/>
                </a:solidFill>
              </a:rPr>
              <a:t>Amizour 2</a:t>
            </a:r>
            <a:endParaRPr lang="fr-FR" sz="2400" b="1" dirty="0">
              <a:solidFill>
                <a:srgbClr val="B00000"/>
              </a:solidFill>
            </a:endParaRPr>
          </a:p>
        </p:txBody>
      </p:sp>
      <p:pic>
        <p:nvPicPr>
          <p:cNvPr id="2051" name="Picture 3" descr="D:\Docs DCC DOU  Elkseur Année 2020\Docs Activités\doc portes ouvertes rentrée univ 2020-2021\portes ouvertes 20202021\Photos RU &amp; Activités       DOU Elkseur      portes ouvertes 20202021\DSC01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643181"/>
            <a:ext cx="2000264" cy="1500199"/>
          </a:xfrm>
          <a:prstGeom prst="rect">
            <a:avLst/>
          </a:prstGeom>
          <a:noFill/>
        </p:spPr>
      </p:pic>
      <p:pic>
        <p:nvPicPr>
          <p:cNvPr id="2052" name="Picture 4" descr="D:\Docs DCC DOU  Elkseur Année 2020\Docs Activités\doc portes ouvertes rentrée univ 2020-2021\portes ouvertes 20202021\Photos RU &amp; Activités       DOU Elkseur      portes ouvertes 20202021\DSC04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214950"/>
            <a:ext cx="2000264" cy="1285833"/>
          </a:xfrm>
          <a:prstGeom prst="rect">
            <a:avLst/>
          </a:prstGeom>
          <a:noFill/>
        </p:spPr>
      </p:pic>
      <p:pic>
        <p:nvPicPr>
          <p:cNvPr id="22" name="Picture 2" descr="C:\Users\dcc\Desktop\7880e3c4d82d1dcd2802074da750514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1593277" cy="1428760"/>
          </a:xfrm>
          <a:prstGeom prst="rect">
            <a:avLst/>
          </a:prstGeom>
          <a:noFill/>
        </p:spPr>
      </p:pic>
      <p:pic>
        <p:nvPicPr>
          <p:cNvPr id="23" name="Picture 2" descr="C:\Users\dcc\Desktop\7880e3c4d82d1dcd2802074da750514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714356"/>
            <a:ext cx="1593277" cy="1285884"/>
          </a:xfrm>
          <a:prstGeom prst="rect">
            <a:avLst/>
          </a:prstGeom>
          <a:noFill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14818"/>
            <a:ext cx="20131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à coins arrondis 23">
            <a:hlinkClick r:id="rId6" action="ppaction://hlinksldjump"/>
          </p:cNvPr>
          <p:cNvSpPr/>
          <p:nvPr/>
        </p:nvSpPr>
        <p:spPr>
          <a:xfrm>
            <a:off x="7858148" y="7141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86742" cy="571504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>Dans les </a:t>
            </a:r>
            <a:r>
              <a:rPr lang="fr-FR" sz="3100" b="1" dirty="0" smtClean="0"/>
              <a:t>R</a:t>
            </a:r>
            <a:r>
              <a:rPr lang="fr-FR" sz="3100" dirty="0" smtClean="0"/>
              <a:t>ésidences </a:t>
            </a:r>
            <a:r>
              <a:rPr lang="fr-FR" sz="3100" b="1" dirty="0" smtClean="0"/>
              <a:t>U</a:t>
            </a:r>
            <a:r>
              <a:rPr lang="fr-FR" sz="3100" dirty="0" smtClean="0"/>
              <a:t>niversitaires</a:t>
            </a:r>
            <a:r>
              <a:rPr lang="fr-FR" dirty="0" smtClean="0"/>
              <a:t>, </a:t>
            </a:r>
            <a:r>
              <a:rPr lang="fr-FR" sz="2000" dirty="0" smtClean="0"/>
              <a:t>on peut trouver: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5502" y="857232"/>
            <a:ext cx="6711340" cy="507366"/>
          </a:xfrm>
          <a:noFill/>
          <a:ln>
            <a:solidFill>
              <a:srgbClr val="9A75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600" dirty="0" smtClean="0"/>
              <a:t>Des</a:t>
            </a:r>
            <a:r>
              <a:rPr lang="fr-FR" dirty="0" smtClean="0"/>
              <a:t> </a:t>
            </a:r>
            <a:r>
              <a:rPr lang="fr-FR" b="1" dirty="0" smtClean="0"/>
              <a:t>Pavillons </a:t>
            </a:r>
            <a:r>
              <a:rPr lang="fr-FR" sz="1800" dirty="0" smtClean="0"/>
              <a:t>d’</a:t>
            </a:r>
            <a:r>
              <a:rPr lang="fr-FR" b="1" dirty="0" smtClean="0"/>
              <a:t>Hébergement </a:t>
            </a:r>
            <a:r>
              <a:rPr lang="fr-FR" sz="1600" dirty="0" smtClean="0"/>
              <a:t>(des Chambres)</a:t>
            </a:r>
            <a:endParaRPr lang="fr-FR" sz="16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075502" y="1428736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Restaurants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075502" y="2000240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Foyers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075502" y="2571744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Unités médicales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de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prévention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071670" y="3143248"/>
            <a:ext cx="6715172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Salles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lecture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075502" y="3714752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Salles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075502" y="4286256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Stades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proximités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075502" y="4857760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Salles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075502" y="5429264"/>
            <a:ext cx="6711340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Salles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spectacles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2071670" y="6000768"/>
            <a:ext cx="6715172" cy="507366"/>
          </a:xfrm>
          <a:prstGeom prst="rect">
            <a:avLst/>
          </a:prstGeom>
          <a:noFill/>
          <a:ln>
            <a:solidFill>
              <a:srgbClr val="9A7500"/>
            </a:solidFill>
          </a:ln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Salles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musculations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Docs DCC DOU  Elkseur Année 2020\Docs Activités\doc portes ouvertes rentrée univ 2020-2021\portes ouvertes 20202021\Photos RU &amp; Activités       DOU Elkseur      portes ouvertes 20202021\cccccc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96395"/>
            <a:ext cx="1643074" cy="1246721"/>
          </a:xfrm>
          <a:prstGeom prst="rect">
            <a:avLst/>
          </a:prstGeom>
          <a:noFill/>
        </p:spPr>
      </p:pic>
      <p:pic>
        <p:nvPicPr>
          <p:cNvPr id="1027" name="Picture 3" descr="D:\Docs DCC DOU  Elkseur Année 2020\Docs Activités\doc portes ouvertes rentrée univ 2020-2021\portes ouvertes 20202021\Photos RU &amp; Activités       DOU Elkseur      portes ouvertes 20202021\P6051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1643074" cy="1232305"/>
          </a:xfrm>
          <a:prstGeom prst="rect">
            <a:avLst/>
          </a:prstGeom>
          <a:noFill/>
        </p:spPr>
      </p:pic>
      <p:pic>
        <p:nvPicPr>
          <p:cNvPr id="1028" name="Picture 4" descr="D:\Docs DCC DOU  Elkseur Année 2020\Docs Activités\doc portes ouvertes rentrée univ 2020-2021\portes ouvertes 20202021\Photos RU &amp; Activités       DOU Elkseur      portes ouvertes 20202021\photo 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33815"/>
            <a:ext cx="1643074" cy="1238259"/>
          </a:xfrm>
          <a:prstGeom prst="rect">
            <a:avLst/>
          </a:prstGeom>
          <a:noFill/>
        </p:spPr>
      </p:pic>
      <p:pic>
        <p:nvPicPr>
          <p:cNvPr id="1029" name="Picture 5" descr="D:\Docs DCC DOU  Elkseur Année 2020\Docs Activités\doc portes ouvertes rentrée univ 2020-2021\portes ouvertes 20202021\Photos RU &amp; Activités       DOU Elkseur      portes ouvertes 20202021\ddd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68528"/>
            <a:ext cx="1643074" cy="1232306"/>
          </a:xfrm>
          <a:prstGeom prst="rect">
            <a:avLst/>
          </a:prstGeom>
          <a:noFill/>
        </p:spPr>
      </p:pic>
      <p:sp>
        <p:nvSpPr>
          <p:cNvPr id="17" name="Rectangle à coins arrondis 16">
            <a:hlinkClick r:id="rId6" action="ppaction://hlinksldjump"/>
          </p:cNvPr>
          <p:cNvSpPr/>
          <p:nvPr/>
        </p:nvSpPr>
        <p:spPr>
          <a:xfrm>
            <a:off x="7929586" y="214290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cc\Desktop\Dépliant rentrée universitaire 20202021 f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6500858" cy="5936826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428596" y="1714488"/>
            <a:ext cx="1714512" cy="3571900"/>
          </a:xfrm>
          <a:prstGeom prst="roundRect">
            <a:avLst/>
          </a:prstGeom>
          <a:noFill/>
          <a:ln>
            <a:solidFill>
              <a:srgbClr val="7A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</a:rPr>
              <a:t>Dépliant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DOU Bejaia 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DOU Elkseur 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7929586" y="-2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57158" y="1714488"/>
            <a:ext cx="1714512" cy="3571900"/>
          </a:xfrm>
          <a:prstGeom prst="roundRect">
            <a:avLst/>
          </a:prstGeom>
          <a:noFill/>
          <a:ln>
            <a:solidFill>
              <a:srgbClr val="7A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</a:rPr>
              <a:t>Dépliant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DOU Bejaia 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DOU Elkseur 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cc\Desktop\Diapo DOU portes ouvertes Oct 2020\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6429420" cy="6357958"/>
          </a:xfrm>
          <a:prstGeom prst="rect">
            <a:avLst/>
          </a:prstGeom>
          <a:noFill/>
        </p:spPr>
      </p:pic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8072462" y="-24"/>
            <a:ext cx="100013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279532" cy="5825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Transport universitaire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728" y="857232"/>
            <a:ext cx="3500462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0" anchor="ctr" anchorCtr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BEJAIA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43504" y="857232"/>
            <a:ext cx="3493582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 anchorCtr="0"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 ELKSEUR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1500174"/>
            <a:ext cx="76438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7A5D00"/>
                </a:solidFill>
              </a:rPr>
              <a:t>Les deux Directions </a:t>
            </a:r>
            <a:r>
              <a:rPr lang="fr-FR" sz="1600" dirty="0" smtClean="0">
                <a:solidFill>
                  <a:srgbClr val="7A5D00"/>
                </a:solidFill>
              </a:rPr>
              <a:t>des </a:t>
            </a:r>
            <a:r>
              <a:rPr lang="fr-FR" sz="2800" dirty="0" smtClean="0">
                <a:solidFill>
                  <a:srgbClr val="7A5D00"/>
                </a:solidFill>
              </a:rPr>
              <a:t>œuvres </a:t>
            </a:r>
          </a:p>
          <a:p>
            <a:pPr algn="ctr"/>
            <a:r>
              <a:rPr lang="fr-FR" sz="2800" dirty="0" smtClean="0">
                <a:solidFill>
                  <a:srgbClr val="7A5D00"/>
                </a:solidFill>
              </a:rPr>
              <a:t>Universitaires </a:t>
            </a:r>
            <a:r>
              <a:rPr lang="fr-FR" dirty="0" smtClean="0">
                <a:solidFill>
                  <a:srgbClr val="7A5D00"/>
                </a:solidFill>
              </a:rPr>
              <a:t>de la </a:t>
            </a:r>
            <a:r>
              <a:rPr lang="fr-FR" sz="2800" dirty="0" smtClean="0">
                <a:solidFill>
                  <a:srgbClr val="7A5D00"/>
                </a:solidFill>
              </a:rPr>
              <a:t>Wilaya </a:t>
            </a:r>
            <a:r>
              <a:rPr lang="fr-FR" sz="1600" dirty="0" smtClean="0">
                <a:solidFill>
                  <a:srgbClr val="7A5D00"/>
                </a:solidFill>
              </a:rPr>
              <a:t>de</a:t>
            </a:r>
            <a:r>
              <a:rPr lang="fr-FR" sz="2800" dirty="0" smtClean="0">
                <a:solidFill>
                  <a:srgbClr val="7A5D00"/>
                </a:solidFill>
              </a:rPr>
              <a:t> Bejaia </a:t>
            </a:r>
          </a:p>
          <a:p>
            <a:pPr algn="ctr"/>
            <a:r>
              <a:rPr lang="fr-FR" sz="3200" dirty="0" smtClean="0">
                <a:solidFill>
                  <a:srgbClr val="7A5D00"/>
                </a:solidFill>
              </a:rPr>
              <a:t>assurent une </a:t>
            </a:r>
            <a:r>
              <a:rPr lang="fr-FR" sz="3200" u="sng" dirty="0" smtClean="0">
                <a:solidFill>
                  <a:srgbClr val="7A5D00"/>
                </a:solidFill>
              </a:rPr>
              <a:t>grande opération </a:t>
            </a:r>
          </a:p>
          <a:p>
            <a:pPr algn="ctr"/>
            <a:r>
              <a:rPr lang="fr-FR" dirty="0" smtClean="0">
                <a:solidFill>
                  <a:srgbClr val="7A5D00"/>
                </a:solidFill>
              </a:rPr>
              <a:t>de </a:t>
            </a:r>
            <a:r>
              <a:rPr lang="fr-FR" sz="3200" b="1" dirty="0" smtClean="0">
                <a:solidFill>
                  <a:srgbClr val="7A5D00"/>
                </a:solidFill>
              </a:rPr>
              <a:t>Transport des étudiants </a:t>
            </a:r>
          </a:p>
          <a:p>
            <a:pPr algn="ctr"/>
            <a:r>
              <a:rPr lang="fr-FR" sz="2800" b="1" dirty="0" smtClean="0">
                <a:solidFill>
                  <a:srgbClr val="7A5D00"/>
                </a:solidFill>
              </a:rPr>
              <a:t>depuis</a:t>
            </a:r>
            <a:r>
              <a:rPr lang="fr-FR" sz="2800" dirty="0" smtClean="0">
                <a:solidFill>
                  <a:srgbClr val="7A5D00"/>
                </a:solidFill>
              </a:rPr>
              <a:t> </a:t>
            </a:r>
            <a:r>
              <a:rPr lang="fr-FR" sz="2800" b="1" dirty="0" smtClean="0">
                <a:solidFill>
                  <a:srgbClr val="7A5D00"/>
                </a:solidFill>
              </a:rPr>
              <a:t>leurs </a:t>
            </a:r>
            <a:r>
              <a:rPr lang="fr-FR" sz="3200" b="1" dirty="0" smtClean="0">
                <a:solidFill>
                  <a:srgbClr val="7A5D00"/>
                </a:solidFill>
              </a:rPr>
              <a:t>résidences universitaires </a:t>
            </a:r>
          </a:p>
          <a:p>
            <a:pPr algn="ctr"/>
            <a:r>
              <a:rPr lang="fr-FR" sz="2800" dirty="0" smtClean="0">
                <a:solidFill>
                  <a:srgbClr val="7A5D00"/>
                </a:solidFill>
              </a:rPr>
              <a:t>pour les étudiants résidents </a:t>
            </a:r>
          </a:p>
          <a:p>
            <a:pPr algn="ctr"/>
            <a:r>
              <a:rPr lang="fr-FR" sz="3200" dirty="0" smtClean="0">
                <a:solidFill>
                  <a:srgbClr val="7A5D00"/>
                </a:solidFill>
              </a:rPr>
              <a:t>et </a:t>
            </a:r>
            <a:r>
              <a:rPr lang="fr-FR" sz="3200" b="1" dirty="0" smtClean="0">
                <a:solidFill>
                  <a:srgbClr val="7A5D00"/>
                </a:solidFill>
              </a:rPr>
              <a:t>depuis leurs communes </a:t>
            </a:r>
          </a:p>
          <a:p>
            <a:pPr algn="ctr"/>
            <a:r>
              <a:rPr lang="fr-FR" sz="2800" dirty="0" smtClean="0">
                <a:solidFill>
                  <a:srgbClr val="7A5D00"/>
                </a:solidFill>
              </a:rPr>
              <a:t>pour les étudiants externes </a:t>
            </a:r>
          </a:p>
          <a:p>
            <a:pPr algn="ctr"/>
            <a:r>
              <a:rPr lang="fr-FR" sz="3200" b="1" dirty="0" smtClean="0">
                <a:solidFill>
                  <a:srgbClr val="7A5D00"/>
                </a:solidFill>
              </a:rPr>
              <a:t>à destination </a:t>
            </a:r>
            <a:r>
              <a:rPr lang="fr-FR" dirty="0" smtClean="0">
                <a:solidFill>
                  <a:srgbClr val="7A5D00"/>
                </a:solidFill>
              </a:rPr>
              <a:t>des</a:t>
            </a:r>
            <a:r>
              <a:rPr lang="fr-FR" sz="3200" dirty="0" smtClean="0">
                <a:solidFill>
                  <a:srgbClr val="7A5D00"/>
                </a:solidFill>
              </a:rPr>
              <a:t> trois </a:t>
            </a:r>
            <a:r>
              <a:rPr lang="fr-FR" sz="3200" b="1" dirty="0" smtClean="0">
                <a:solidFill>
                  <a:srgbClr val="7A5D00"/>
                </a:solidFill>
              </a:rPr>
              <a:t>campus</a:t>
            </a:r>
            <a:r>
              <a:rPr lang="fr-FR" sz="3200" dirty="0" smtClean="0">
                <a:solidFill>
                  <a:srgbClr val="7A5D00"/>
                </a:solidFill>
              </a:rPr>
              <a:t> </a:t>
            </a:r>
            <a:r>
              <a:rPr lang="fr-FR" sz="2400" dirty="0" smtClean="0">
                <a:solidFill>
                  <a:srgbClr val="7A5D00"/>
                </a:solidFill>
              </a:rPr>
              <a:t>universitaires: </a:t>
            </a:r>
            <a:endParaRPr lang="fr-FR" sz="3200" dirty="0" smtClean="0">
              <a:solidFill>
                <a:srgbClr val="7A5D00"/>
              </a:solidFill>
            </a:endParaRPr>
          </a:p>
          <a:p>
            <a:pPr algn="ctr"/>
            <a:r>
              <a:rPr lang="fr-FR" sz="2800" b="1" dirty="0" err="1" smtClean="0">
                <a:solidFill>
                  <a:srgbClr val="7A5D00"/>
                </a:solidFill>
              </a:rPr>
              <a:t>TargaOuzemour</a:t>
            </a:r>
            <a:r>
              <a:rPr lang="fr-FR" sz="2800" dirty="0" smtClean="0">
                <a:solidFill>
                  <a:srgbClr val="7A5D00"/>
                </a:solidFill>
              </a:rPr>
              <a:t>, </a:t>
            </a:r>
            <a:r>
              <a:rPr lang="fr-FR" sz="2800" b="1" dirty="0" err="1" smtClean="0">
                <a:solidFill>
                  <a:srgbClr val="7A5D00"/>
                </a:solidFill>
              </a:rPr>
              <a:t>Aboudaou</a:t>
            </a:r>
            <a:r>
              <a:rPr lang="fr-FR" sz="2800" dirty="0" smtClean="0">
                <a:solidFill>
                  <a:srgbClr val="7A5D00"/>
                </a:solidFill>
              </a:rPr>
              <a:t> &amp; </a:t>
            </a:r>
            <a:r>
              <a:rPr lang="fr-FR" sz="2800" b="1" dirty="0" smtClean="0">
                <a:solidFill>
                  <a:srgbClr val="7A5D00"/>
                </a:solidFill>
              </a:rPr>
              <a:t>Amizour</a:t>
            </a:r>
            <a:endParaRPr lang="fr-FR" sz="2800" b="1" dirty="0">
              <a:solidFill>
                <a:srgbClr val="7A5D00"/>
              </a:solidFill>
            </a:endParaRPr>
          </a:p>
        </p:txBody>
      </p:sp>
      <p:sp>
        <p:nvSpPr>
          <p:cNvPr id="8" name="Rectangle à coins arrondis 7">
            <a:hlinkClick r:id="rId2" action="ppaction://hlinksldjump"/>
          </p:cNvPr>
          <p:cNvSpPr/>
          <p:nvPr/>
        </p:nvSpPr>
        <p:spPr>
          <a:xfrm>
            <a:off x="7929586" y="71414"/>
            <a:ext cx="114300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1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Retour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768</TotalTime>
  <Words>1081</Words>
  <Application>Microsoft Office PowerPoint</Application>
  <PresentationFormat>Affichage à l'écran (4:3)</PresentationFormat>
  <Paragraphs>329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Solstice</vt:lpstr>
      <vt:lpstr>        Inscriptions                                 aux Œuvres Universitaires                                           de  la Wilaya de BEJAIA</vt:lpstr>
      <vt:lpstr>Diapositive 2</vt:lpstr>
      <vt:lpstr>Prestations de services des DOU Bejaia &amp; Elkseur</vt:lpstr>
      <vt:lpstr>Adresses &amp; liens Internet </vt:lpstr>
      <vt:lpstr>Résidences Universitaires  de la wilaya de BEJAIA  (appelées aussi « Cités Universitaires ») </vt:lpstr>
      <vt:lpstr>Dans les Résidences Universitaires, on peut trouver:</vt:lpstr>
      <vt:lpstr>Diapositive 7</vt:lpstr>
      <vt:lpstr>Diapositive 8</vt:lpstr>
      <vt:lpstr>Transport universitaire</vt:lpstr>
      <vt:lpstr>Diapositive 10</vt:lpstr>
      <vt:lpstr>Lignes transport universitaire</vt:lpstr>
      <vt:lpstr>Diapositive 12</vt:lpstr>
      <vt:lpstr>Comment s’inscrire aux Œuvres universitaires?</vt:lpstr>
      <vt:lpstr>Diapositive 14</vt:lpstr>
      <vt:lpstr>Diapositive 15</vt:lpstr>
      <vt:lpstr>Diapositive 16</vt:lpstr>
      <vt:lpstr>Diapositive 17</vt:lpstr>
      <vt:lpstr>Diapositive 18</vt:lpstr>
      <vt:lpstr>Conditions d’obtention  d’une chambre universitaire </vt:lpstr>
      <vt:lpstr>Diapositive 20</vt:lpstr>
      <vt:lpstr>Dossier Hébergement</vt:lpstr>
      <vt:lpstr>Diapositive 22</vt:lpstr>
      <vt:lpstr>Dossier Bourse</vt:lpstr>
      <vt:lpstr>Diapositive 24</vt:lpstr>
      <vt:lpstr>Diapositive 25</vt:lpstr>
      <vt:lpstr>Activités Sportives  au sein des Résidences Universitaires</vt:lpstr>
      <vt:lpstr>Activités Sportives  au sein des Résidences Universitaires</vt:lpstr>
      <vt:lpstr>Diapositive 28</vt:lpstr>
      <vt:lpstr>Diapositive 29</vt:lpstr>
      <vt:lpstr>Stations de bus  Transport Universitaire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d’Inscriptions                                 aux Œuvres Universitaires                          de la Wilaya de BEJAIA</dc:title>
  <dc:creator>dcc</dc:creator>
  <cp:lastModifiedBy>dcc</cp:lastModifiedBy>
  <cp:revision>137</cp:revision>
  <dcterms:created xsi:type="dcterms:W3CDTF">2020-10-07T12:39:05Z</dcterms:created>
  <dcterms:modified xsi:type="dcterms:W3CDTF">2020-10-15T11:07:35Z</dcterms:modified>
</cp:coreProperties>
</file>